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25" r:id="rId3"/>
    <p:sldId id="297" r:id="rId4"/>
    <p:sldId id="289" r:id="rId5"/>
    <p:sldId id="326" r:id="rId6"/>
    <p:sldId id="334" r:id="rId7"/>
    <p:sldId id="333" r:id="rId8"/>
    <p:sldId id="332" r:id="rId9"/>
    <p:sldId id="331" r:id="rId10"/>
    <p:sldId id="329" r:id="rId11"/>
    <p:sldId id="330" r:id="rId12"/>
    <p:sldId id="316" r:id="rId13"/>
    <p:sldId id="328" r:id="rId14"/>
    <p:sldId id="327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C9"/>
    <a:srgbClr val="FB9705"/>
    <a:srgbClr val="8BAA00"/>
    <a:srgbClr val="E6E6E6"/>
    <a:srgbClr val="FDCC83"/>
    <a:srgbClr val="D0E1F4"/>
    <a:srgbClr val="FDF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294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8450" y="671513"/>
            <a:ext cx="5973763" cy="3360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57526" y="4256530"/>
            <a:ext cx="5257210" cy="403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15" tIns="42895" rIns="85815" bIns="42895" anchor="t" anchorCtr="0">
            <a:normAutofit/>
          </a:bodyPr>
          <a:lstStyle/>
          <a:p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722509" y="8510016"/>
            <a:ext cx="2848270" cy="44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15" tIns="42895" rIns="85815" bIns="42895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64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04850"/>
            <a:ext cx="6267450" cy="3525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18246" y="4467071"/>
            <a:ext cx="5742691" cy="423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4" tIns="45799" rIns="91624" bIns="45799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4066266" y="8930947"/>
            <a:ext cx="3111296" cy="47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4" tIns="45799" rIns="91624" bIns="45799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15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5291" y="0"/>
            <a:ext cx="10676709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2062487"/>
            <a:ext cx="4997897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4551398"/>
            <a:ext cx="4997897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454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570" y="4328162"/>
            <a:ext cx="15745481" cy="25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8479"/>
            <a:ext cx="10583008" cy="219808"/>
          </a:xfrm>
          <a:prstGeom prst="rect">
            <a:avLst/>
          </a:prstGeom>
          <a:solidFill>
            <a:srgbClr val="FB9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88515" y="0"/>
            <a:ext cx="1503485" cy="219808"/>
          </a:xfrm>
          <a:prstGeom prst="rect">
            <a:avLst/>
          </a:prstGeom>
          <a:solidFill>
            <a:srgbClr val="FD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g.is/19bHiu" TargetMode="External"/><Relationship Id="rId5" Type="http://schemas.openxmlformats.org/officeDocument/2006/relationships/hyperlink" Target="https://redistrictbp.org/draft-maps/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microsoft.com/office/2007/relationships/hdphoto" Target="../media/hdphoto1.wdp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DRAFT MAPS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REDISTRICTING BUENA PARK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25" y="149471"/>
            <a:ext cx="2866075" cy="24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map&#10;&#10;Description automatically generated">
            <a:extLst>
              <a:ext uri="{FF2B5EF4-FFF2-40B4-BE49-F238E27FC236}">
                <a16:creationId xmlns:a16="http://schemas.microsoft.com/office/drawing/2014/main" id="{FC1229F7-5DB3-4A64-B4AF-778B56CB1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038"/>
            <a:ext cx="2926080" cy="32100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20C4EB5-897B-438F-A94F-243FF4461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54" y="181038"/>
            <a:ext cx="2926080" cy="32100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F1BD5C15-F6D8-4331-9DBF-C80C91474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0100"/>
            <a:ext cx="2926080" cy="32100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8966204F-AED1-4EA8-9EED-79CD1385F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54" y="3540100"/>
            <a:ext cx="2926080" cy="321000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4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4773" y="5320825"/>
            <a:ext cx="8567227" cy="1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A99D4-FF9C-4C6A-8124-DA0F21F5A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41" y="769594"/>
            <a:ext cx="5715000" cy="1818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1399F-DB41-4388-B1C1-9AB97A81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011" y="769594"/>
            <a:ext cx="5715000" cy="1818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9B5088-B7BF-48C7-BDD7-7932A37C1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41" y="3479293"/>
            <a:ext cx="5715000" cy="1818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B8FDA-D2BC-4BA8-BE61-82976A377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011" y="3479293"/>
            <a:ext cx="5715000" cy="18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01" y="0"/>
            <a:ext cx="2181225" cy="1872471"/>
          </a:xfrm>
          <a:prstGeom prst="rect">
            <a:avLst/>
          </a:prstGeom>
        </p:spPr>
      </p:pic>
      <p:sp>
        <p:nvSpPr>
          <p:cNvPr id="7" name="Google Shape;258;p14">
            <a:extLst>
              <a:ext uri="{FF2B5EF4-FFF2-40B4-BE49-F238E27FC236}">
                <a16:creationId xmlns:a16="http://schemas.microsoft.com/office/drawing/2014/main" id="{16D70089-6973-428F-B7C6-B1E258E2F7B6}"/>
              </a:ext>
            </a:extLst>
          </p:cNvPr>
          <p:cNvSpPr txBox="1">
            <a:spLocks/>
          </p:cNvSpPr>
          <p:nvPr/>
        </p:nvSpPr>
        <p:spPr>
          <a:xfrm>
            <a:off x="1357492" y="2034676"/>
            <a:ext cx="9282021" cy="2788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Election Year 2022:  Districts 1, 2, 5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Election Year 2024:  Districts 3, 4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After focus maps are identified, it is recommended the City Council review and, if needed, adjust the district number assignments.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400" b="1" dirty="0">
              <a:solidFill>
                <a:srgbClr val="005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01" y="0"/>
            <a:ext cx="2181225" cy="1872471"/>
          </a:xfrm>
          <a:prstGeom prst="rect">
            <a:avLst/>
          </a:prstGeom>
        </p:spPr>
      </p:pic>
      <p:sp>
        <p:nvSpPr>
          <p:cNvPr id="5" name="Google Shape;258;p14">
            <a:extLst>
              <a:ext uri="{FF2B5EF4-FFF2-40B4-BE49-F238E27FC236}">
                <a16:creationId xmlns:a16="http://schemas.microsoft.com/office/drawing/2014/main" id="{40527C98-66D6-4FD6-BDFC-31EC7C2E3C35}"/>
              </a:ext>
            </a:extLst>
          </p:cNvPr>
          <p:cNvSpPr txBox="1">
            <a:spLocks/>
          </p:cNvSpPr>
          <p:nvPr/>
        </p:nvSpPr>
        <p:spPr>
          <a:xfrm>
            <a:off x="1600856" y="1219200"/>
            <a:ext cx="8461200" cy="441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Public hearing to receive input on draft maps.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Goal to identify 1-2 focus maps.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Review and adjust the district assignments on the focus maps, if needed.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Council can request variations be drawn on the focus map(s).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All the maps and the full demographic summaries can be viewed on the website at </a:t>
            </a:r>
            <a:r>
              <a:rPr lang="en-US" sz="2400" b="1" dirty="0">
                <a:solidFill>
                  <a:srgbClr val="005DA2"/>
                </a:solidFill>
                <a:hlinkClick r:id="rId5"/>
              </a:rPr>
              <a:t>redisrictbp.org</a:t>
            </a:r>
            <a:r>
              <a:rPr lang="en-US" sz="2400" b="1" dirty="0">
                <a:solidFill>
                  <a:srgbClr val="005DA2"/>
                </a:solidFill>
              </a:rPr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The best way to view the maps in detail is through the interactive map viewer at this link: </a:t>
            </a:r>
            <a:r>
              <a:rPr lang="en-US" sz="2400" b="1" dirty="0">
                <a:solidFill>
                  <a:srgbClr val="005DA2"/>
                </a:solidFill>
                <a:hlinkClick r:id="rId6"/>
              </a:rPr>
              <a:t>https://arcg.is/19bHiu</a:t>
            </a:r>
            <a:r>
              <a:rPr lang="en-US" sz="2400" b="1" dirty="0">
                <a:solidFill>
                  <a:srgbClr val="005DA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8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98386"/>
            <a:ext cx="12192000" cy="83847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B9705"/>
                </a:solidFill>
                <a:hlinkClick r:id="rId3"/>
              </a:rPr>
              <a:t>WWW.REDISTRICTBP.ORG</a:t>
            </a:r>
            <a:endParaRPr lang="en-US" sz="4800" dirty="0">
              <a:solidFill>
                <a:srgbClr val="FB970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01" y="0"/>
            <a:ext cx="2181225" cy="18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94887" y="1040907"/>
            <a:ext cx="9599572" cy="0"/>
          </a:xfrm>
          <a:prstGeom prst="line">
            <a:avLst/>
          </a:prstGeom>
          <a:ln w="38100">
            <a:solidFill>
              <a:srgbClr val="FB9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96" y="-111095"/>
            <a:ext cx="2181225" cy="187247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1817" y="348414"/>
            <a:ext cx="11064665" cy="626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B9705"/>
                </a:solidFill>
              </a:rPr>
              <a:t>TIMELINE &amp; PROCESS</a:t>
            </a:r>
          </a:p>
        </p:txBody>
      </p:sp>
      <p:grpSp>
        <p:nvGrpSpPr>
          <p:cNvPr id="347" name="Group 4">
            <a:extLst>
              <a:ext uri="{FF2B5EF4-FFF2-40B4-BE49-F238E27FC236}">
                <a16:creationId xmlns:a16="http://schemas.microsoft.com/office/drawing/2014/main" id="{25D6D4BA-578A-4CA0-9798-0C300CC9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8601" y="1114426"/>
            <a:ext cx="8839200" cy="5643563"/>
            <a:chOff x="944" y="702"/>
            <a:chExt cx="5568" cy="3555"/>
          </a:xfrm>
        </p:grpSpPr>
        <p:sp>
          <p:nvSpPr>
            <p:cNvPr id="348" name="AutoShape 3">
              <a:extLst>
                <a:ext uri="{FF2B5EF4-FFF2-40B4-BE49-F238E27FC236}">
                  <a16:creationId xmlns:a16="http://schemas.microsoft.com/office/drawing/2014/main" id="{C9337B68-569E-4BE3-8650-7EE034B11F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4" y="709"/>
              <a:ext cx="5568" cy="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9" name="Group 205">
              <a:extLst>
                <a:ext uri="{FF2B5EF4-FFF2-40B4-BE49-F238E27FC236}">
                  <a16:creationId xmlns:a16="http://schemas.microsoft.com/office/drawing/2014/main" id="{84F1FAB2-747B-4506-BD97-6DA1FD691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2" y="702"/>
              <a:ext cx="5517" cy="2379"/>
              <a:chOff x="992" y="702"/>
              <a:chExt cx="5517" cy="2379"/>
            </a:xfrm>
          </p:grpSpPr>
          <p:sp>
            <p:nvSpPr>
              <p:cNvPr id="484" name="Rectangle 5">
                <a:extLst>
                  <a:ext uri="{FF2B5EF4-FFF2-40B4-BE49-F238E27FC236}">
                    <a16:creationId xmlns:a16="http://schemas.microsoft.com/office/drawing/2014/main" id="{7A9E36B3-FD21-4B3A-9C96-988D1C610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712"/>
                <a:ext cx="1485" cy="165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Rectangle 6">
                <a:extLst>
                  <a:ext uri="{FF2B5EF4-FFF2-40B4-BE49-F238E27FC236}">
                    <a16:creationId xmlns:a16="http://schemas.microsoft.com/office/drawing/2014/main" id="{368F5872-5444-4DA2-8E37-74DA7C609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734"/>
                <a:ext cx="1401" cy="121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7">
                <a:extLst>
                  <a:ext uri="{FF2B5EF4-FFF2-40B4-BE49-F238E27FC236}">
                    <a16:creationId xmlns:a16="http://schemas.microsoft.com/office/drawing/2014/main" id="{1D27EE20-E596-4753-AEF4-711035F81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733"/>
                <a:ext cx="28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Step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8">
                <a:extLst>
                  <a:ext uri="{FF2B5EF4-FFF2-40B4-BE49-F238E27FC236}">
                    <a16:creationId xmlns:a16="http://schemas.microsoft.com/office/drawing/2014/main" id="{70AD4FA5-BB73-4C2F-9C38-775AE8B79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" y="702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9">
                <a:extLst>
                  <a:ext uri="{FF2B5EF4-FFF2-40B4-BE49-F238E27FC236}">
                    <a16:creationId xmlns:a16="http://schemas.microsoft.com/office/drawing/2014/main" id="{ADFCBF0B-AFA2-4CFC-86DB-81052129E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712"/>
                <a:ext cx="4007" cy="165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Rectangle 10">
                <a:extLst>
                  <a:ext uri="{FF2B5EF4-FFF2-40B4-BE49-F238E27FC236}">
                    <a16:creationId xmlns:a16="http://schemas.microsoft.com/office/drawing/2014/main" id="{5A6618E8-C347-4A22-B210-65431D0EB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734"/>
                <a:ext cx="3923" cy="121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11">
                <a:extLst>
                  <a:ext uri="{FF2B5EF4-FFF2-40B4-BE49-F238E27FC236}">
                    <a16:creationId xmlns:a16="http://schemas.microsoft.com/office/drawing/2014/main" id="{55BC9809-CB42-4E79-8E7D-7EE43A9E0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733"/>
                <a:ext cx="67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Description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12">
                <a:extLst>
                  <a:ext uri="{FF2B5EF4-FFF2-40B4-BE49-F238E27FC236}">
                    <a16:creationId xmlns:a16="http://schemas.microsoft.com/office/drawing/2014/main" id="{AAC21FEB-CF53-4592-8B0B-D8BCB3E3B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" y="702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13">
                <a:extLst>
                  <a:ext uri="{FF2B5EF4-FFF2-40B4-BE49-F238E27FC236}">
                    <a16:creationId xmlns:a16="http://schemas.microsoft.com/office/drawing/2014/main" id="{AC3C8DB8-88DC-40FE-B757-A93186AC6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705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14">
                <a:extLst>
                  <a:ext uri="{FF2B5EF4-FFF2-40B4-BE49-F238E27FC236}">
                    <a16:creationId xmlns:a16="http://schemas.microsoft.com/office/drawing/2014/main" id="{61115172-0253-42AE-8A70-208A1694C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705"/>
                <a:ext cx="8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15">
                <a:extLst>
                  <a:ext uri="{FF2B5EF4-FFF2-40B4-BE49-F238E27FC236}">
                    <a16:creationId xmlns:a16="http://schemas.microsoft.com/office/drawing/2014/main" id="{DF64F70B-EBC9-4F83-ABF4-26A23CC34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705"/>
                <a:ext cx="1485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Rectangle 16">
                <a:extLst>
                  <a:ext uri="{FF2B5EF4-FFF2-40B4-BE49-F238E27FC236}">
                    <a16:creationId xmlns:a16="http://schemas.microsoft.com/office/drawing/2014/main" id="{3CF1C5ED-6646-4C3D-A0ED-6D09E1CB7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712"/>
                <a:ext cx="1485" cy="22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17">
                <a:extLst>
                  <a:ext uri="{FF2B5EF4-FFF2-40B4-BE49-F238E27FC236}">
                    <a16:creationId xmlns:a16="http://schemas.microsoft.com/office/drawing/2014/main" id="{F0CFBA7E-DE0A-4E04-BEE3-0FFF0A5C6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712"/>
                <a:ext cx="8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Rectangle 18">
                <a:extLst>
                  <a:ext uri="{FF2B5EF4-FFF2-40B4-BE49-F238E27FC236}">
                    <a16:creationId xmlns:a16="http://schemas.microsoft.com/office/drawing/2014/main" id="{7B81B998-4AB8-40F3-A465-5BCE4342C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705"/>
                <a:ext cx="8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19">
                <a:extLst>
                  <a:ext uri="{FF2B5EF4-FFF2-40B4-BE49-F238E27FC236}">
                    <a16:creationId xmlns:a16="http://schemas.microsoft.com/office/drawing/2014/main" id="{7FAAC57E-8B26-4FD6-9799-E98C5D45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705"/>
                <a:ext cx="4007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20">
                <a:extLst>
                  <a:ext uri="{FF2B5EF4-FFF2-40B4-BE49-F238E27FC236}">
                    <a16:creationId xmlns:a16="http://schemas.microsoft.com/office/drawing/2014/main" id="{701D0344-81FF-40A8-BB6D-B70BAF1EB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712"/>
                <a:ext cx="4007" cy="22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Rectangle 21">
                <a:extLst>
                  <a:ext uri="{FF2B5EF4-FFF2-40B4-BE49-F238E27FC236}">
                    <a16:creationId xmlns:a16="http://schemas.microsoft.com/office/drawing/2014/main" id="{C58DF317-69A8-4D79-BA39-153BF6343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705"/>
                <a:ext cx="9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22">
                <a:extLst>
                  <a:ext uri="{FF2B5EF4-FFF2-40B4-BE49-F238E27FC236}">
                    <a16:creationId xmlns:a16="http://schemas.microsoft.com/office/drawing/2014/main" id="{6C2AA7C4-97AA-4BB3-AC7E-1036A8E8A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705"/>
                <a:ext cx="9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23">
                <a:extLst>
                  <a:ext uri="{FF2B5EF4-FFF2-40B4-BE49-F238E27FC236}">
                    <a16:creationId xmlns:a16="http://schemas.microsoft.com/office/drawing/2014/main" id="{1965B676-A033-4A22-99EC-E361F9807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855"/>
                <a:ext cx="1493" cy="22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Rectangle 24">
                <a:extLst>
                  <a:ext uri="{FF2B5EF4-FFF2-40B4-BE49-F238E27FC236}">
                    <a16:creationId xmlns:a16="http://schemas.microsoft.com/office/drawing/2014/main" id="{23C5D970-70F7-4D9A-A4DA-60428C134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734"/>
                <a:ext cx="8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Rectangle 25">
                <a:extLst>
                  <a:ext uri="{FF2B5EF4-FFF2-40B4-BE49-F238E27FC236}">
                    <a16:creationId xmlns:a16="http://schemas.microsoft.com/office/drawing/2014/main" id="{BD3C7490-ACC3-437F-885F-26D2E09BF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855"/>
                <a:ext cx="4015" cy="22"/>
              </a:xfrm>
              <a:prstGeom prst="rect">
                <a:avLst/>
              </a:prstGeom>
              <a:solidFill>
                <a:srgbClr val="94B6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26">
                <a:extLst>
                  <a:ext uri="{FF2B5EF4-FFF2-40B4-BE49-F238E27FC236}">
                    <a16:creationId xmlns:a16="http://schemas.microsoft.com/office/drawing/2014/main" id="{C1332490-4406-48E1-9086-23058D09F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734"/>
                <a:ext cx="8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Rectangle 27">
                <a:extLst>
                  <a:ext uri="{FF2B5EF4-FFF2-40B4-BE49-F238E27FC236}">
                    <a16:creationId xmlns:a16="http://schemas.microsoft.com/office/drawing/2014/main" id="{BFF0C3E3-F559-44AF-8758-CB9F07A68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734"/>
                <a:ext cx="9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Rectangle 28">
                <a:extLst>
                  <a:ext uri="{FF2B5EF4-FFF2-40B4-BE49-F238E27FC236}">
                    <a16:creationId xmlns:a16="http://schemas.microsoft.com/office/drawing/2014/main" id="{6FECF186-A848-4914-A24D-CAF3140B1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899"/>
                <a:ext cx="1485" cy="287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Rectangle 29">
                <a:extLst>
                  <a:ext uri="{FF2B5EF4-FFF2-40B4-BE49-F238E27FC236}">
                    <a16:creationId xmlns:a16="http://schemas.microsoft.com/office/drawing/2014/main" id="{B35BD3E9-0099-4881-B564-9D34B948A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920"/>
                <a:ext cx="1401" cy="122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Rectangle 30">
                <a:extLst>
                  <a:ext uri="{FF2B5EF4-FFF2-40B4-BE49-F238E27FC236}">
                    <a16:creationId xmlns:a16="http://schemas.microsoft.com/office/drawing/2014/main" id="{A915B1C5-A823-43CC-A431-E690CA3DD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" y="919"/>
                <a:ext cx="42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Public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31">
                <a:extLst>
                  <a:ext uri="{FF2B5EF4-FFF2-40B4-BE49-F238E27FC236}">
                    <a16:creationId xmlns:a16="http://schemas.microsoft.com/office/drawing/2014/main" id="{CBA4180B-0DAA-44EB-9870-7454062B4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919"/>
                <a:ext cx="49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Hearing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32">
                <a:extLst>
                  <a:ext uri="{FF2B5EF4-FFF2-40B4-BE49-F238E27FC236}">
                    <a16:creationId xmlns:a16="http://schemas.microsoft.com/office/drawing/2014/main" id="{21F20163-E207-4B36-8F13-FAF03705F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919"/>
                <a:ext cx="8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33">
                <a:extLst>
                  <a:ext uri="{FF2B5EF4-FFF2-40B4-BE49-F238E27FC236}">
                    <a16:creationId xmlns:a16="http://schemas.microsoft.com/office/drawing/2014/main" id="{3BA8E7DE-215D-4AA8-8D6A-35645A908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" y="919"/>
                <a:ext cx="18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#1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34">
                <a:extLst>
                  <a:ext uri="{FF2B5EF4-FFF2-40B4-BE49-F238E27FC236}">
                    <a16:creationId xmlns:a16="http://schemas.microsoft.com/office/drawing/2014/main" id="{141CEF0E-5FC2-4311-AC99-B39F1C6A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888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35">
                <a:extLst>
                  <a:ext uri="{FF2B5EF4-FFF2-40B4-BE49-F238E27FC236}">
                    <a16:creationId xmlns:a16="http://schemas.microsoft.com/office/drawing/2014/main" id="{36280F12-376C-4AEB-9016-0DA9F78E1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042"/>
                <a:ext cx="1401" cy="123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Rectangle 36">
                <a:extLst>
                  <a:ext uri="{FF2B5EF4-FFF2-40B4-BE49-F238E27FC236}">
                    <a16:creationId xmlns:a16="http://schemas.microsoft.com/office/drawing/2014/main" id="{0A75CD6F-6A3C-4DAA-ABF3-574214AE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041"/>
                <a:ext cx="3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July 13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37">
                <a:extLst>
                  <a:ext uri="{FF2B5EF4-FFF2-40B4-BE49-F238E27FC236}">
                    <a16:creationId xmlns:a16="http://schemas.microsoft.com/office/drawing/2014/main" id="{1DCCA8D8-571C-4270-A703-04162BACB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010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38">
                <a:extLst>
                  <a:ext uri="{FF2B5EF4-FFF2-40B4-BE49-F238E27FC236}">
                    <a16:creationId xmlns:a16="http://schemas.microsoft.com/office/drawing/2014/main" id="{E8F55AFD-D685-4309-9993-A2B9C899F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899"/>
                <a:ext cx="4007" cy="287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Rectangle 39">
                <a:extLst>
                  <a:ext uri="{FF2B5EF4-FFF2-40B4-BE49-F238E27FC236}">
                    <a16:creationId xmlns:a16="http://schemas.microsoft.com/office/drawing/2014/main" id="{2EE8F242-91F7-4493-8725-2BD0F5DE6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920"/>
                <a:ext cx="3923" cy="122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Rectangle 40">
                <a:extLst>
                  <a:ext uri="{FF2B5EF4-FFF2-40B4-BE49-F238E27FC236}">
                    <a16:creationId xmlns:a16="http://schemas.microsoft.com/office/drawing/2014/main" id="{A102CD6D-523D-46FD-92DC-337B1FD07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919"/>
                <a:ext cx="172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Held prior to release of draft maps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41">
                <a:extLst>
                  <a:ext uri="{FF2B5EF4-FFF2-40B4-BE49-F238E27FC236}">
                    <a16:creationId xmlns:a16="http://schemas.microsoft.com/office/drawing/2014/main" id="{CA3625D7-6537-4C0A-BB96-41C758DDB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919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42">
                <a:extLst>
                  <a:ext uri="{FF2B5EF4-FFF2-40B4-BE49-F238E27FC236}">
                    <a16:creationId xmlns:a16="http://schemas.microsoft.com/office/drawing/2014/main" id="{5BCC3FC3-02BE-4B1A-8209-7FDA5C34D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042"/>
                <a:ext cx="3923" cy="123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Rectangle 43">
                <a:extLst>
                  <a:ext uri="{FF2B5EF4-FFF2-40B4-BE49-F238E27FC236}">
                    <a16:creationId xmlns:a16="http://schemas.microsoft.com/office/drawing/2014/main" id="{9F4CD5A5-3C97-40EB-BC1E-B2F3B9A39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041"/>
                <a:ext cx="326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Education and to solicit input on the communities in the Districts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44">
                <a:extLst>
                  <a:ext uri="{FF2B5EF4-FFF2-40B4-BE49-F238E27FC236}">
                    <a16:creationId xmlns:a16="http://schemas.microsoft.com/office/drawing/2014/main" id="{EE5AD360-0720-4F95-AB14-6EF209532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8" y="1010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Rectangle 45">
                <a:extLst>
                  <a:ext uri="{FF2B5EF4-FFF2-40B4-BE49-F238E27FC236}">
                    <a16:creationId xmlns:a16="http://schemas.microsoft.com/office/drawing/2014/main" id="{C0390E86-BB42-4145-B878-99B807279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877"/>
                <a:ext cx="8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Rectangle 46">
                <a:extLst>
                  <a:ext uri="{FF2B5EF4-FFF2-40B4-BE49-F238E27FC236}">
                    <a16:creationId xmlns:a16="http://schemas.microsoft.com/office/drawing/2014/main" id="{F5162C08-5BAD-4159-BE15-29E79F4E1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877"/>
                <a:ext cx="1485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Rectangle 47">
                <a:extLst>
                  <a:ext uri="{FF2B5EF4-FFF2-40B4-BE49-F238E27FC236}">
                    <a16:creationId xmlns:a16="http://schemas.microsoft.com/office/drawing/2014/main" id="{908F51FE-8162-475F-8122-F8754B052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900"/>
                <a:ext cx="1485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Rectangle 48">
                <a:extLst>
                  <a:ext uri="{FF2B5EF4-FFF2-40B4-BE49-F238E27FC236}">
                    <a16:creationId xmlns:a16="http://schemas.microsoft.com/office/drawing/2014/main" id="{CBD812B6-EC3E-472E-8738-516FEFE32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900"/>
                <a:ext cx="18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Rectangle 49">
                <a:extLst>
                  <a:ext uri="{FF2B5EF4-FFF2-40B4-BE49-F238E27FC236}">
                    <a16:creationId xmlns:a16="http://schemas.microsoft.com/office/drawing/2014/main" id="{63B99FA7-7039-4861-A9A1-C15C73342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900"/>
                <a:ext cx="8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Rectangle 50">
                <a:extLst>
                  <a:ext uri="{FF2B5EF4-FFF2-40B4-BE49-F238E27FC236}">
                    <a16:creationId xmlns:a16="http://schemas.microsoft.com/office/drawing/2014/main" id="{15E117DD-F8BA-4718-8535-858A4BBC0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877"/>
                <a:ext cx="26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Rectangle 51">
                <a:extLst>
                  <a:ext uri="{FF2B5EF4-FFF2-40B4-BE49-F238E27FC236}">
                    <a16:creationId xmlns:a16="http://schemas.microsoft.com/office/drawing/2014/main" id="{B8556FC7-97CB-47BD-B8CE-FD9F01FC4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877"/>
                <a:ext cx="3989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Rectangle 52">
                <a:extLst>
                  <a:ext uri="{FF2B5EF4-FFF2-40B4-BE49-F238E27FC236}">
                    <a16:creationId xmlns:a16="http://schemas.microsoft.com/office/drawing/2014/main" id="{62CC4200-021F-40C5-8BB4-15D25379B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900"/>
                <a:ext cx="3989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Rectangle 53">
                <a:extLst>
                  <a:ext uri="{FF2B5EF4-FFF2-40B4-BE49-F238E27FC236}">
                    <a16:creationId xmlns:a16="http://schemas.microsoft.com/office/drawing/2014/main" id="{5026DF3F-F868-4E33-97DE-5DC603D2A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877"/>
                <a:ext cx="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Rectangle 54">
                <a:extLst>
                  <a:ext uri="{FF2B5EF4-FFF2-40B4-BE49-F238E27FC236}">
                    <a16:creationId xmlns:a16="http://schemas.microsoft.com/office/drawing/2014/main" id="{01BFAC38-69A1-429F-99B3-A7F08743B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1164"/>
                <a:ext cx="1493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55">
                <a:extLst>
                  <a:ext uri="{FF2B5EF4-FFF2-40B4-BE49-F238E27FC236}">
                    <a16:creationId xmlns:a16="http://schemas.microsoft.com/office/drawing/2014/main" id="{18453759-D6E8-4F4D-9964-09859B2A8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921"/>
                <a:ext cx="8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56">
                <a:extLst>
                  <a:ext uri="{FF2B5EF4-FFF2-40B4-BE49-F238E27FC236}">
                    <a16:creationId xmlns:a16="http://schemas.microsoft.com/office/drawing/2014/main" id="{CF4617D3-691A-4DCC-8A72-E62C45DA2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1164"/>
                <a:ext cx="4015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57">
                <a:extLst>
                  <a:ext uri="{FF2B5EF4-FFF2-40B4-BE49-F238E27FC236}">
                    <a16:creationId xmlns:a16="http://schemas.microsoft.com/office/drawing/2014/main" id="{90CBFBD7-1A8B-4D5B-B27F-76C695708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921"/>
                <a:ext cx="8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Rectangle 58">
                <a:extLst>
                  <a:ext uri="{FF2B5EF4-FFF2-40B4-BE49-F238E27FC236}">
                    <a16:creationId xmlns:a16="http://schemas.microsoft.com/office/drawing/2014/main" id="{C8B55FFA-4311-491A-AF66-BC58CAB59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921"/>
                <a:ext cx="9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Rectangle 59">
                <a:extLst>
                  <a:ext uri="{FF2B5EF4-FFF2-40B4-BE49-F238E27FC236}">
                    <a16:creationId xmlns:a16="http://schemas.microsoft.com/office/drawing/2014/main" id="{3CF43F80-859F-4618-8B2D-811DCC754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193"/>
                <a:ext cx="1485" cy="286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Rectangle 60">
                <a:extLst>
                  <a:ext uri="{FF2B5EF4-FFF2-40B4-BE49-F238E27FC236}">
                    <a16:creationId xmlns:a16="http://schemas.microsoft.com/office/drawing/2014/main" id="{5146977D-5FC7-4B7D-8F31-3BF8224C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214"/>
                <a:ext cx="1401" cy="1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Rectangle 61">
                <a:extLst>
                  <a:ext uri="{FF2B5EF4-FFF2-40B4-BE49-F238E27FC236}">
                    <a16:creationId xmlns:a16="http://schemas.microsoft.com/office/drawing/2014/main" id="{8B3D03BE-0195-495C-BBDB-09BAC8BFB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" y="1213"/>
                <a:ext cx="125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Community Workshop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62">
                <a:extLst>
                  <a:ext uri="{FF2B5EF4-FFF2-40B4-BE49-F238E27FC236}">
                    <a16:creationId xmlns:a16="http://schemas.microsoft.com/office/drawing/2014/main" id="{80657AFC-D6FC-4DBE-AEDE-C1E5A8A8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1213"/>
                <a:ext cx="8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63">
                <a:extLst>
                  <a:ext uri="{FF2B5EF4-FFF2-40B4-BE49-F238E27FC236}">
                    <a16:creationId xmlns:a16="http://schemas.microsoft.com/office/drawing/2014/main" id="{56FF533B-BA27-46F2-B612-2D1AC83A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336"/>
                <a:ext cx="1401" cy="1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64">
                <a:extLst>
                  <a:ext uri="{FF2B5EF4-FFF2-40B4-BE49-F238E27FC236}">
                    <a16:creationId xmlns:a16="http://schemas.microsoft.com/office/drawing/2014/main" id="{B24CC1E1-358D-48E5-8038-DDC545B8B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334"/>
                <a:ext cx="3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July 29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Rectangle 65">
                <a:extLst>
                  <a:ext uri="{FF2B5EF4-FFF2-40B4-BE49-F238E27FC236}">
                    <a16:creationId xmlns:a16="http://schemas.microsoft.com/office/drawing/2014/main" id="{A27ACD02-9483-4595-B848-0F3BC161B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334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66">
                <a:extLst>
                  <a:ext uri="{FF2B5EF4-FFF2-40B4-BE49-F238E27FC236}">
                    <a16:creationId xmlns:a16="http://schemas.microsoft.com/office/drawing/2014/main" id="{5DB294A6-59C4-4B67-8571-316B7E0B7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4007" cy="286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67">
                <a:extLst>
                  <a:ext uri="{FF2B5EF4-FFF2-40B4-BE49-F238E27FC236}">
                    <a16:creationId xmlns:a16="http://schemas.microsoft.com/office/drawing/2014/main" id="{114D0959-FCD9-481B-855E-EF8E91BB0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214"/>
                <a:ext cx="3923" cy="1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Rectangle 68">
                <a:extLst>
                  <a:ext uri="{FF2B5EF4-FFF2-40B4-BE49-F238E27FC236}">
                    <a16:creationId xmlns:a16="http://schemas.microsoft.com/office/drawing/2014/main" id="{DFAD1104-D517-4E0E-B6CC-429CBB83E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213"/>
                <a:ext cx="108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Beatty Middle School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69">
                <a:extLst>
                  <a:ext uri="{FF2B5EF4-FFF2-40B4-BE49-F238E27FC236}">
                    <a16:creationId xmlns:a16="http://schemas.microsoft.com/office/drawing/2014/main" id="{DD672000-FB38-429D-A21C-F7B1ACD56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1213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70">
                <a:extLst>
                  <a:ext uri="{FF2B5EF4-FFF2-40B4-BE49-F238E27FC236}">
                    <a16:creationId xmlns:a16="http://schemas.microsoft.com/office/drawing/2014/main" id="{DE7EF703-22E7-4289-AC8A-87F2E9BC8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336"/>
                <a:ext cx="3923" cy="1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Rectangle 71">
                <a:extLst>
                  <a:ext uri="{FF2B5EF4-FFF2-40B4-BE49-F238E27FC236}">
                    <a16:creationId xmlns:a16="http://schemas.microsoft.com/office/drawing/2014/main" id="{876B7A01-2A30-4ACE-AB83-E70400A62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334"/>
                <a:ext cx="280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Learn about redistricting and how to develop and submit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72">
                <a:extLst>
                  <a:ext uri="{FF2B5EF4-FFF2-40B4-BE49-F238E27FC236}">
                    <a16:creationId xmlns:a16="http://schemas.microsoft.com/office/drawing/2014/main" id="{D064DD15-62F0-4968-B3B1-E769CAACC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7" y="1334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73">
                <a:extLst>
                  <a:ext uri="{FF2B5EF4-FFF2-40B4-BE49-F238E27FC236}">
                    <a16:creationId xmlns:a16="http://schemas.microsoft.com/office/drawing/2014/main" id="{09C2DE79-BFF7-4F36-8B1C-422964B56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1334"/>
                <a:ext cx="75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your own map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74">
                <a:extLst>
                  <a:ext uri="{FF2B5EF4-FFF2-40B4-BE49-F238E27FC236}">
                    <a16:creationId xmlns:a16="http://schemas.microsoft.com/office/drawing/2014/main" id="{8990370F-A1A7-4DB0-A4C4-0041D515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" y="1334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Rectangle 75">
                <a:extLst>
                  <a:ext uri="{FF2B5EF4-FFF2-40B4-BE49-F238E27FC236}">
                    <a16:creationId xmlns:a16="http://schemas.microsoft.com/office/drawing/2014/main" id="{482F6049-27F3-4C59-BB49-7ACA07C7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185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Rectangle 76">
                <a:extLst>
                  <a:ext uri="{FF2B5EF4-FFF2-40B4-BE49-F238E27FC236}">
                    <a16:creationId xmlns:a16="http://schemas.microsoft.com/office/drawing/2014/main" id="{DAE7747E-D3E4-4A38-9AB0-7D1E38B53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185"/>
                <a:ext cx="1485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Rectangle 77">
                <a:extLst>
                  <a:ext uri="{FF2B5EF4-FFF2-40B4-BE49-F238E27FC236}">
                    <a16:creationId xmlns:a16="http://schemas.microsoft.com/office/drawing/2014/main" id="{C3BBA2D5-18DE-48AE-9D8C-6B092279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193"/>
                <a:ext cx="1485" cy="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Rectangle 78">
                <a:extLst>
                  <a:ext uri="{FF2B5EF4-FFF2-40B4-BE49-F238E27FC236}">
                    <a16:creationId xmlns:a16="http://schemas.microsoft.com/office/drawing/2014/main" id="{45C8029D-22F1-4B3E-B21E-544653AD0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185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79">
                <a:extLst>
                  <a:ext uri="{FF2B5EF4-FFF2-40B4-BE49-F238E27FC236}">
                    <a16:creationId xmlns:a16="http://schemas.microsoft.com/office/drawing/2014/main" id="{8C4A33CD-97C6-4F29-A99F-BC3AE459A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185"/>
                <a:ext cx="400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Rectangle 80">
                <a:extLst>
                  <a:ext uri="{FF2B5EF4-FFF2-40B4-BE49-F238E27FC236}">
                    <a16:creationId xmlns:a16="http://schemas.microsoft.com/office/drawing/2014/main" id="{01C575E1-5D3D-47E1-AFEB-287BB69F1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4007" cy="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Rectangle 81">
                <a:extLst>
                  <a:ext uri="{FF2B5EF4-FFF2-40B4-BE49-F238E27FC236}">
                    <a16:creationId xmlns:a16="http://schemas.microsoft.com/office/drawing/2014/main" id="{08C56367-F72C-4855-8FB3-E10EFE33D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1185"/>
                <a:ext cx="9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82">
                <a:extLst>
                  <a:ext uri="{FF2B5EF4-FFF2-40B4-BE49-F238E27FC236}">
                    <a16:creationId xmlns:a16="http://schemas.microsoft.com/office/drawing/2014/main" id="{2D8F6E88-E3A4-446C-AD2B-CDFBC338F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1457"/>
                <a:ext cx="1493" cy="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Rectangle 83">
                <a:extLst>
                  <a:ext uri="{FF2B5EF4-FFF2-40B4-BE49-F238E27FC236}">
                    <a16:creationId xmlns:a16="http://schemas.microsoft.com/office/drawing/2014/main" id="{7B00AD98-0B56-4166-A454-BF7FE50F5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214"/>
                <a:ext cx="8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84">
                <a:extLst>
                  <a:ext uri="{FF2B5EF4-FFF2-40B4-BE49-F238E27FC236}">
                    <a16:creationId xmlns:a16="http://schemas.microsoft.com/office/drawing/2014/main" id="{1516B0EA-FD1B-4B14-9050-D748EDC6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1457"/>
                <a:ext cx="4015" cy="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Rectangle 85">
                <a:extLst>
                  <a:ext uri="{FF2B5EF4-FFF2-40B4-BE49-F238E27FC236}">
                    <a16:creationId xmlns:a16="http://schemas.microsoft.com/office/drawing/2014/main" id="{EBD62575-05EC-4099-8A96-D3FBDF8D9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214"/>
                <a:ext cx="8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86">
                <a:extLst>
                  <a:ext uri="{FF2B5EF4-FFF2-40B4-BE49-F238E27FC236}">
                    <a16:creationId xmlns:a16="http://schemas.microsoft.com/office/drawing/2014/main" id="{667AFF08-41D0-4B70-8E95-EA177398F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1214"/>
                <a:ext cx="9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Rectangle 87">
                <a:extLst>
                  <a:ext uri="{FF2B5EF4-FFF2-40B4-BE49-F238E27FC236}">
                    <a16:creationId xmlns:a16="http://schemas.microsoft.com/office/drawing/2014/main" id="{8D4FEBEA-104F-4786-AF59-06C3B5BC3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486"/>
                <a:ext cx="1485" cy="286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Rectangle 88">
                <a:extLst>
                  <a:ext uri="{FF2B5EF4-FFF2-40B4-BE49-F238E27FC236}">
                    <a16:creationId xmlns:a16="http://schemas.microsoft.com/office/drawing/2014/main" id="{41CB7612-B6E9-43A8-902A-A5BCA3BA7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507"/>
                <a:ext cx="1401" cy="122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Rectangle 89">
                <a:extLst>
                  <a:ext uri="{FF2B5EF4-FFF2-40B4-BE49-F238E27FC236}">
                    <a16:creationId xmlns:a16="http://schemas.microsoft.com/office/drawing/2014/main" id="{B5683F90-FD96-4A23-83A6-53013E4E4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" y="1506"/>
                <a:ext cx="115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Census Data Release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90">
                <a:extLst>
                  <a:ext uri="{FF2B5EF4-FFF2-40B4-BE49-F238E27FC236}">
                    <a16:creationId xmlns:a16="http://schemas.microsoft.com/office/drawing/2014/main" id="{FE4DFA38-CF51-40B9-8936-D3416EDE4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1506"/>
                <a:ext cx="8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91">
                <a:extLst>
                  <a:ext uri="{FF2B5EF4-FFF2-40B4-BE49-F238E27FC236}">
                    <a16:creationId xmlns:a16="http://schemas.microsoft.com/office/drawing/2014/main" id="{8A9C4CF7-5A42-4252-A026-C24DDCE47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629"/>
                <a:ext cx="1401" cy="122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92">
                <a:extLst>
                  <a:ext uri="{FF2B5EF4-FFF2-40B4-BE49-F238E27FC236}">
                    <a16:creationId xmlns:a16="http://schemas.microsoft.com/office/drawing/2014/main" id="{739D3F13-324F-48A9-9FAC-71CCD5913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" y="1628"/>
                <a:ext cx="56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August 12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93">
                <a:extLst>
                  <a:ext uri="{FF2B5EF4-FFF2-40B4-BE49-F238E27FC236}">
                    <a16:creationId xmlns:a16="http://schemas.microsoft.com/office/drawing/2014/main" id="{F7FC222B-D0CD-4CC0-9FCC-DAE83BCD6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1597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94">
                <a:extLst>
                  <a:ext uri="{FF2B5EF4-FFF2-40B4-BE49-F238E27FC236}">
                    <a16:creationId xmlns:a16="http://schemas.microsoft.com/office/drawing/2014/main" id="{D6D05341-28E6-4858-9AE3-6CEB64922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486"/>
                <a:ext cx="4007" cy="286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Rectangle 95">
                <a:extLst>
                  <a:ext uri="{FF2B5EF4-FFF2-40B4-BE49-F238E27FC236}">
                    <a16:creationId xmlns:a16="http://schemas.microsoft.com/office/drawing/2014/main" id="{A44BBB52-3BE2-4B4D-82EC-0BE319A9D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507"/>
                <a:ext cx="3923" cy="122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Rectangle 96">
                <a:extLst>
                  <a:ext uri="{FF2B5EF4-FFF2-40B4-BE49-F238E27FC236}">
                    <a16:creationId xmlns:a16="http://schemas.microsoft.com/office/drawing/2014/main" id="{880B0A52-6BAB-4F42-BD34-A02B26A5F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506"/>
                <a:ext cx="378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Census Bureau released official 2020 Census population data in legacy format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97">
                <a:extLst>
                  <a:ext uri="{FF2B5EF4-FFF2-40B4-BE49-F238E27FC236}">
                    <a16:creationId xmlns:a16="http://schemas.microsoft.com/office/drawing/2014/main" id="{D08A41E1-B79F-4426-B41F-E88324F74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0" y="1475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98">
                <a:extLst>
                  <a:ext uri="{FF2B5EF4-FFF2-40B4-BE49-F238E27FC236}">
                    <a16:creationId xmlns:a16="http://schemas.microsoft.com/office/drawing/2014/main" id="{7F27BA3A-77AB-4667-9F9E-0073B0B2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479"/>
                <a:ext cx="8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Rectangle 99">
                <a:extLst>
                  <a:ext uri="{FF2B5EF4-FFF2-40B4-BE49-F238E27FC236}">
                    <a16:creationId xmlns:a16="http://schemas.microsoft.com/office/drawing/2014/main" id="{4394DD3C-F507-4CE3-B49B-0305C5C0D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479"/>
                <a:ext cx="1485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Rectangle 100">
                <a:extLst>
                  <a:ext uri="{FF2B5EF4-FFF2-40B4-BE49-F238E27FC236}">
                    <a16:creationId xmlns:a16="http://schemas.microsoft.com/office/drawing/2014/main" id="{55D576F7-6772-4EB3-BD1C-94D003919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486"/>
                <a:ext cx="1485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Rectangle 101">
                <a:extLst>
                  <a:ext uri="{FF2B5EF4-FFF2-40B4-BE49-F238E27FC236}">
                    <a16:creationId xmlns:a16="http://schemas.microsoft.com/office/drawing/2014/main" id="{3E474CF5-A860-46A3-8420-3D203AE2E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479"/>
                <a:ext cx="8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Rectangle 102">
                <a:extLst>
                  <a:ext uri="{FF2B5EF4-FFF2-40B4-BE49-F238E27FC236}">
                    <a16:creationId xmlns:a16="http://schemas.microsoft.com/office/drawing/2014/main" id="{FC346F3E-AC1E-46E0-A3A5-47EB9F1F4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479"/>
                <a:ext cx="4007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Rectangle 103">
                <a:extLst>
                  <a:ext uri="{FF2B5EF4-FFF2-40B4-BE49-F238E27FC236}">
                    <a16:creationId xmlns:a16="http://schemas.microsoft.com/office/drawing/2014/main" id="{AF88BCB7-7999-4F1B-93B6-FBAEA9C9B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486"/>
                <a:ext cx="4007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Rectangle 104">
                <a:extLst>
                  <a:ext uri="{FF2B5EF4-FFF2-40B4-BE49-F238E27FC236}">
                    <a16:creationId xmlns:a16="http://schemas.microsoft.com/office/drawing/2014/main" id="{C2DEFC65-F3FE-4BD2-8139-87C254F03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1479"/>
                <a:ext cx="9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Rectangle 105">
                <a:extLst>
                  <a:ext uri="{FF2B5EF4-FFF2-40B4-BE49-F238E27FC236}">
                    <a16:creationId xmlns:a16="http://schemas.microsoft.com/office/drawing/2014/main" id="{2005EBD2-B45A-4AB8-91B3-9AE749E86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1751"/>
                <a:ext cx="1493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Rectangle 106">
                <a:extLst>
                  <a:ext uri="{FF2B5EF4-FFF2-40B4-BE49-F238E27FC236}">
                    <a16:creationId xmlns:a16="http://schemas.microsoft.com/office/drawing/2014/main" id="{2DD15EC5-EFEF-4689-BACE-DB4AA1143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507"/>
                <a:ext cx="8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Rectangle 107">
                <a:extLst>
                  <a:ext uri="{FF2B5EF4-FFF2-40B4-BE49-F238E27FC236}">
                    <a16:creationId xmlns:a16="http://schemas.microsoft.com/office/drawing/2014/main" id="{C3FB7017-98D9-4823-BFCA-363DD8C5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1751"/>
                <a:ext cx="4015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Rectangle 108">
                <a:extLst>
                  <a:ext uri="{FF2B5EF4-FFF2-40B4-BE49-F238E27FC236}">
                    <a16:creationId xmlns:a16="http://schemas.microsoft.com/office/drawing/2014/main" id="{8FD925CB-52B6-4BDF-A84A-14A46F9C0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07"/>
                <a:ext cx="8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Rectangle 109">
                <a:extLst>
                  <a:ext uri="{FF2B5EF4-FFF2-40B4-BE49-F238E27FC236}">
                    <a16:creationId xmlns:a16="http://schemas.microsoft.com/office/drawing/2014/main" id="{E635ABE9-30B6-4FAD-8778-F02D806A3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1507"/>
                <a:ext cx="9" cy="2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Rectangle 110">
                <a:extLst>
                  <a:ext uri="{FF2B5EF4-FFF2-40B4-BE49-F238E27FC236}">
                    <a16:creationId xmlns:a16="http://schemas.microsoft.com/office/drawing/2014/main" id="{3CD91140-C907-411C-B98C-3119B0872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779"/>
                <a:ext cx="1485" cy="286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Rectangle 111">
                <a:extLst>
                  <a:ext uri="{FF2B5EF4-FFF2-40B4-BE49-F238E27FC236}">
                    <a16:creationId xmlns:a16="http://schemas.microsoft.com/office/drawing/2014/main" id="{3D57C472-86F5-404F-BF67-E2EAF246A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801"/>
                <a:ext cx="1401" cy="1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Rectangle 112">
                <a:extLst>
                  <a:ext uri="{FF2B5EF4-FFF2-40B4-BE49-F238E27FC236}">
                    <a16:creationId xmlns:a16="http://schemas.microsoft.com/office/drawing/2014/main" id="{0F1B22BB-DC3A-454E-9664-8FF4F7CC2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1800"/>
                <a:ext cx="103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Public Hearing #2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2" name="Rectangle 113">
                <a:extLst>
                  <a:ext uri="{FF2B5EF4-FFF2-40B4-BE49-F238E27FC236}">
                    <a16:creationId xmlns:a16="http://schemas.microsoft.com/office/drawing/2014/main" id="{8A6193B0-EC00-486C-9154-DD6A7A1DE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769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Rectangle 114">
                <a:extLst>
                  <a:ext uri="{FF2B5EF4-FFF2-40B4-BE49-F238E27FC236}">
                    <a16:creationId xmlns:a16="http://schemas.microsoft.com/office/drawing/2014/main" id="{E12C90A7-456F-433E-B263-E32342A16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1922"/>
                <a:ext cx="1401" cy="1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Rectangle 115">
                <a:extLst>
                  <a:ext uri="{FF2B5EF4-FFF2-40B4-BE49-F238E27FC236}">
                    <a16:creationId xmlns:a16="http://schemas.microsoft.com/office/drawing/2014/main" id="{1E8A89D6-1E40-43F4-84E2-9C323D4A2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7" y="1921"/>
                <a:ext cx="53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August 24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Rectangle 116">
                <a:extLst>
                  <a:ext uri="{FF2B5EF4-FFF2-40B4-BE49-F238E27FC236}">
                    <a16:creationId xmlns:a16="http://schemas.microsoft.com/office/drawing/2014/main" id="{277BD8D5-937B-4D0D-B67D-262304A0F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1890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117">
                <a:extLst>
                  <a:ext uri="{FF2B5EF4-FFF2-40B4-BE49-F238E27FC236}">
                    <a16:creationId xmlns:a16="http://schemas.microsoft.com/office/drawing/2014/main" id="{C26752C0-B7F3-46B4-8E4C-C52412E91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779"/>
                <a:ext cx="4007" cy="286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Rectangle 118">
                <a:extLst>
                  <a:ext uri="{FF2B5EF4-FFF2-40B4-BE49-F238E27FC236}">
                    <a16:creationId xmlns:a16="http://schemas.microsoft.com/office/drawing/2014/main" id="{CB0C7E85-A507-4CBD-AC4B-BA9D84766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801"/>
                <a:ext cx="3923" cy="1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Rectangle 119">
                <a:extLst>
                  <a:ext uri="{FF2B5EF4-FFF2-40B4-BE49-F238E27FC236}">
                    <a16:creationId xmlns:a16="http://schemas.microsoft.com/office/drawing/2014/main" id="{98A78B34-B41B-4F6B-BF7F-8D7C72B2B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800"/>
                <a:ext cx="172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Held prior to release of draft maps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120">
                <a:extLst>
                  <a:ext uri="{FF2B5EF4-FFF2-40B4-BE49-F238E27FC236}">
                    <a16:creationId xmlns:a16="http://schemas.microsoft.com/office/drawing/2014/main" id="{6D4D7478-C5CD-443A-81B8-F4948E55D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800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121">
                <a:extLst>
                  <a:ext uri="{FF2B5EF4-FFF2-40B4-BE49-F238E27FC236}">
                    <a16:creationId xmlns:a16="http://schemas.microsoft.com/office/drawing/2014/main" id="{A44CA925-CE38-45FA-9DCE-8BBC9A65D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922"/>
                <a:ext cx="3923" cy="1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Rectangle 122">
                <a:extLst>
                  <a:ext uri="{FF2B5EF4-FFF2-40B4-BE49-F238E27FC236}">
                    <a16:creationId xmlns:a16="http://schemas.microsoft.com/office/drawing/2014/main" id="{4D9B0255-F35A-48DD-96F5-D027F7196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1921"/>
                <a:ext cx="326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Education and to solicit input on the communities in the Districts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123">
                <a:extLst>
                  <a:ext uri="{FF2B5EF4-FFF2-40B4-BE49-F238E27FC236}">
                    <a16:creationId xmlns:a16="http://schemas.microsoft.com/office/drawing/2014/main" id="{628639DC-A688-4CDE-839F-218C6C3F0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8" y="1890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124">
                <a:extLst>
                  <a:ext uri="{FF2B5EF4-FFF2-40B4-BE49-F238E27FC236}">
                    <a16:creationId xmlns:a16="http://schemas.microsoft.com/office/drawing/2014/main" id="{8718808A-ABF5-4B32-A22B-FFA4053E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772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Rectangle 125">
                <a:extLst>
                  <a:ext uri="{FF2B5EF4-FFF2-40B4-BE49-F238E27FC236}">
                    <a16:creationId xmlns:a16="http://schemas.microsoft.com/office/drawing/2014/main" id="{FCD7E094-933A-49EE-9BEF-68F794023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772"/>
                <a:ext cx="1485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Rectangle 126">
                <a:extLst>
                  <a:ext uri="{FF2B5EF4-FFF2-40B4-BE49-F238E27FC236}">
                    <a16:creationId xmlns:a16="http://schemas.microsoft.com/office/drawing/2014/main" id="{68BCE38F-1E2A-4036-8E3B-ABED0E9D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1779"/>
                <a:ext cx="1485" cy="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Rectangle 127">
                <a:extLst>
                  <a:ext uri="{FF2B5EF4-FFF2-40B4-BE49-F238E27FC236}">
                    <a16:creationId xmlns:a16="http://schemas.microsoft.com/office/drawing/2014/main" id="{D9F58EFA-B90D-4215-8FFE-5B2C594CE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772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Rectangle 128">
                <a:extLst>
                  <a:ext uri="{FF2B5EF4-FFF2-40B4-BE49-F238E27FC236}">
                    <a16:creationId xmlns:a16="http://schemas.microsoft.com/office/drawing/2014/main" id="{360BDB87-3E04-4BDA-B883-B8A246C61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772"/>
                <a:ext cx="4007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Rectangle 129">
                <a:extLst>
                  <a:ext uri="{FF2B5EF4-FFF2-40B4-BE49-F238E27FC236}">
                    <a16:creationId xmlns:a16="http://schemas.microsoft.com/office/drawing/2014/main" id="{2084D84C-C97F-4C8D-A347-66FCACEF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1779"/>
                <a:ext cx="4007" cy="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Rectangle 130">
                <a:extLst>
                  <a:ext uri="{FF2B5EF4-FFF2-40B4-BE49-F238E27FC236}">
                    <a16:creationId xmlns:a16="http://schemas.microsoft.com/office/drawing/2014/main" id="{C4C46B57-7C0A-44CA-AB49-4026D3C86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1772"/>
                <a:ext cx="9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Rectangle 131">
                <a:extLst>
                  <a:ext uri="{FF2B5EF4-FFF2-40B4-BE49-F238E27FC236}">
                    <a16:creationId xmlns:a16="http://schemas.microsoft.com/office/drawing/2014/main" id="{807C2044-DF84-4584-9648-1EB22E19F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044"/>
                <a:ext cx="1493" cy="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Rectangle 132">
                <a:extLst>
                  <a:ext uri="{FF2B5EF4-FFF2-40B4-BE49-F238E27FC236}">
                    <a16:creationId xmlns:a16="http://schemas.microsoft.com/office/drawing/2014/main" id="{2D2F9AE9-E459-4695-A1A6-FF52A41E7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801"/>
                <a:ext cx="8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Rectangle 133">
                <a:extLst>
                  <a:ext uri="{FF2B5EF4-FFF2-40B4-BE49-F238E27FC236}">
                    <a16:creationId xmlns:a16="http://schemas.microsoft.com/office/drawing/2014/main" id="{5B3676F6-68A4-4663-BE86-F76FB903D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2044"/>
                <a:ext cx="4015" cy="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Rectangle 134">
                <a:extLst>
                  <a:ext uri="{FF2B5EF4-FFF2-40B4-BE49-F238E27FC236}">
                    <a16:creationId xmlns:a16="http://schemas.microsoft.com/office/drawing/2014/main" id="{FEB41552-3217-4C6A-A816-AD37EFBCB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801"/>
                <a:ext cx="8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Rectangle 135">
                <a:extLst>
                  <a:ext uri="{FF2B5EF4-FFF2-40B4-BE49-F238E27FC236}">
                    <a16:creationId xmlns:a16="http://schemas.microsoft.com/office/drawing/2014/main" id="{99E51EC8-666A-42EB-B7EF-C6ACEA3BE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1801"/>
                <a:ext cx="9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Rectangle 136">
                <a:extLst>
                  <a:ext uri="{FF2B5EF4-FFF2-40B4-BE49-F238E27FC236}">
                    <a16:creationId xmlns:a16="http://schemas.microsoft.com/office/drawing/2014/main" id="{226BC38C-C85A-4C33-A8CF-D1BB69641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072"/>
                <a:ext cx="1485" cy="287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Rectangle 137">
                <a:extLst>
                  <a:ext uri="{FF2B5EF4-FFF2-40B4-BE49-F238E27FC236}">
                    <a16:creationId xmlns:a16="http://schemas.microsoft.com/office/drawing/2014/main" id="{9A53ED3A-DEAD-434A-8696-B69F4FDCE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093"/>
                <a:ext cx="1401" cy="123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Rectangle 138">
                <a:extLst>
                  <a:ext uri="{FF2B5EF4-FFF2-40B4-BE49-F238E27FC236}">
                    <a16:creationId xmlns:a16="http://schemas.microsoft.com/office/drawing/2014/main" id="{E202C8D0-C216-49E2-B96D-21A6AA57E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" y="2092"/>
                <a:ext cx="125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Community Workshop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139">
                <a:extLst>
                  <a:ext uri="{FF2B5EF4-FFF2-40B4-BE49-F238E27FC236}">
                    <a16:creationId xmlns:a16="http://schemas.microsoft.com/office/drawing/2014/main" id="{81254D44-8DDB-496C-890F-265DF6111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061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140">
                <a:extLst>
                  <a:ext uri="{FF2B5EF4-FFF2-40B4-BE49-F238E27FC236}">
                    <a16:creationId xmlns:a16="http://schemas.microsoft.com/office/drawing/2014/main" id="{D3910C92-2F0A-4B8A-82B1-A45F25B97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216"/>
                <a:ext cx="1401" cy="1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Rectangle 141">
                <a:extLst>
                  <a:ext uri="{FF2B5EF4-FFF2-40B4-BE49-F238E27FC236}">
                    <a16:creationId xmlns:a16="http://schemas.microsoft.com/office/drawing/2014/main" id="{27A98093-15DB-49BA-AA5F-6B3DD6EB9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2215"/>
                <a:ext cx="65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September 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142">
                <a:extLst>
                  <a:ext uri="{FF2B5EF4-FFF2-40B4-BE49-F238E27FC236}">
                    <a16:creationId xmlns:a16="http://schemas.microsoft.com/office/drawing/2014/main" id="{CF20BA9D-735F-4B0C-8D09-50F8D0944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" y="2184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143">
                <a:extLst>
                  <a:ext uri="{FF2B5EF4-FFF2-40B4-BE49-F238E27FC236}">
                    <a16:creationId xmlns:a16="http://schemas.microsoft.com/office/drawing/2014/main" id="{CE2CF04E-563E-44A5-B9ED-82EC79328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072"/>
                <a:ext cx="4007" cy="287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Rectangle 144">
                <a:extLst>
                  <a:ext uri="{FF2B5EF4-FFF2-40B4-BE49-F238E27FC236}">
                    <a16:creationId xmlns:a16="http://schemas.microsoft.com/office/drawing/2014/main" id="{E554F7A9-1749-4787-ACFE-55ABF9CF4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093"/>
                <a:ext cx="3923" cy="123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Rectangle 145">
                <a:extLst>
                  <a:ext uri="{FF2B5EF4-FFF2-40B4-BE49-F238E27FC236}">
                    <a16:creationId xmlns:a16="http://schemas.microsoft.com/office/drawing/2014/main" id="{D8BE2D4D-7E12-4E58-BC7A-0654E0F9F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092"/>
                <a:ext cx="90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Council Chamber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146">
                <a:extLst>
                  <a:ext uri="{FF2B5EF4-FFF2-40B4-BE49-F238E27FC236}">
                    <a16:creationId xmlns:a16="http://schemas.microsoft.com/office/drawing/2014/main" id="{74B7518E-C735-4F68-B1F9-FD9390688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2061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147">
                <a:extLst>
                  <a:ext uri="{FF2B5EF4-FFF2-40B4-BE49-F238E27FC236}">
                    <a16:creationId xmlns:a16="http://schemas.microsoft.com/office/drawing/2014/main" id="{5160E1BD-A414-4D10-BF2C-D83077640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216"/>
                <a:ext cx="3923" cy="1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Rectangle 148">
                <a:extLst>
                  <a:ext uri="{FF2B5EF4-FFF2-40B4-BE49-F238E27FC236}">
                    <a16:creationId xmlns:a16="http://schemas.microsoft.com/office/drawing/2014/main" id="{1DCD3B0C-63AA-4AFE-B1AC-B57EC9BAB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215"/>
                <a:ext cx="353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Learn about redistricting and how to develop and submit your own map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149">
                <a:extLst>
                  <a:ext uri="{FF2B5EF4-FFF2-40B4-BE49-F238E27FC236}">
                    <a16:creationId xmlns:a16="http://schemas.microsoft.com/office/drawing/2014/main" id="{00C86238-0D7E-4024-80F1-3B087373F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" y="2184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150">
                <a:extLst>
                  <a:ext uri="{FF2B5EF4-FFF2-40B4-BE49-F238E27FC236}">
                    <a16:creationId xmlns:a16="http://schemas.microsoft.com/office/drawing/2014/main" id="{B3985E80-4A08-4B27-9B2E-8B7976F60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065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Rectangle 151">
                <a:extLst>
                  <a:ext uri="{FF2B5EF4-FFF2-40B4-BE49-F238E27FC236}">
                    <a16:creationId xmlns:a16="http://schemas.microsoft.com/office/drawing/2014/main" id="{69DBDB77-9AB5-4DF8-B22E-13C80C058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065"/>
                <a:ext cx="1485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Rectangle 152">
                <a:extLst>
                  <a:ext uri="{FF2B5EF4-FFF2-40B4-BE49-F238E27FC236}">
                    <a16:creationId xmlns:a16="http://schemas.microsoft.com/office/drawing/2014/main" id="{1EC1306F-204F-43E6-9801-FBBE4A0C4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073"/>
                <a:ext cx="1485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Rectangle 153">
                <a:extLst>
                  <a:ext uri="{FF2B5EF4-FFF2-40B4-BE49-F238E27FC236}">
                    <a16:creationId xmlns:a16="http://schemas.microsoft.com/office/drawing/2014/main" id="{C359F55F-0F9B-4735-B371-DDE14642C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065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Rectangle 154">
                <a:extLst>
                  <a:ext uri="{FF2B5EF4-FFF2-40B4-BE49-F238E27FC236}">
                    <a16:creationId xmlns:a16="http://schemas.microsoft.com/office/drawing/2014/main" id="{45BFDDA2-3FB4-4FA4-8E70-6EBE4E03D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065"/>
                <a:ext cx="400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Rectangle 155">
                <a:extLst>
                  <a:ext uri="{FF2B5EF4-FFF2-40B4-BE49-F238E27FC236}">
                    <a16:creationId xmlns:a16="http://schemas.microsoft.com/office/drawing/2014/main" id="{78805FB4-25CE-45B7-8413-5F835835A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073"/>
                <a:ext cx="4007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Rectangle 156">
                <a:extLst>
                  <a:ext uri="{FF2B5EF4-FFF2-40B4-BE49-F238E27FC236}">
                    <a16:creationId xmlns:a16="http://schemas.microsoft.com/office/drawing/2014/main" id="{974D3619-BCE5-4B58-ACE2-3DEA3DF60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2065"/>
                <a:ext cx="9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Rectangle 157">
                <a:extLst>
                  <a:ext uri="{FF2B5EF4-FFF2-40B4-BE49-F238E27FC236}">
                    <a16:creationId xmlns:a16="http://schemas.microsoft.com/office/drawing/2014/main" id="{59CB2E4C-DCAA-4807-A65B-9298B4314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337"/>
                <a:ext cx="1493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Rectangle 158">
                <a:extLst>
                  <a:ext uri="{FF2B5EF4-FFF2-40B4-BE49-F238E27FC236}">
                    <a16:creationId xmlns:a16="http://schemas.microsoft.com/office/drawing/2014/main" id="{22CCED3F-AD2D-4109-B525-B5DF9FFAA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094"/>
                <a:ext cx="8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Rectangle 159">
                <a:extLst>
                  <a:ext uri="{FF2B5EF4-FFF2-40B4-BE49-F238E27FC236}">
                    <a16:creationId xmlns:a16="http://schemas.microsoft.com/office/drawing/2014/main" id="{A3CDD7BD-5DA6-4012-A6B7-FBFDA041D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2337"/>
                <a:ext cx="4015" cy="21"/>
              </a:xfrm>
              <a:prstGeom prst="rect">
                <a:avLst/>
              </a:prstGeom>
              <a:solidFill>
                <a:srgbClr val="DCE5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Rectangle 160">
                <a:extLst>
                  <a:ext uri="{FF2B5EF4-FFF2-40B4-BE49-F238E27FC236}">
                    <a16:creationId xmlns:a16="http://schemas.microsoft.com/office/drawing/2014/main" id="{4B9AACB0-B443-437E-8B73-800602CAD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094"/>
                <a:ext cx="8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Rectangle 161">
                <a:extLst>
                  <a:ext uri="{FF2B5EF4-FFF2-40B4-BE49-F238E27FC236}">
                    <a16:creationId xmlns:a16="http://schemas.microsoft.com/office/drawing/2014/main" id="{5DA9805B-DF67-4500-93D9-F47069208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2094"/>
                <a:ext cx="9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Rectangle 162">
                <a:extLst>
                  <a:ext uri="{FF2B5EF4-FFF2-40B4-BE49-F238E27FC236}">
                    <a16:creationId xmlns:a16="http://schemas.microsoft.com/office/drawing/2014/main" id="{682E16ED-0D3C-498F-AAC7-3662CDFE4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365"/>
                <a:ext cx="1485" cy="409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Rectangle 163">
                <a:extLst>
                  <a:ext uri="{FF2B5EF4-FFF2-40B4-BE49-F238E27FC236}">
                    <a16:creationId xmlns:a16="http://schemas.microsoft.com/office/drawing/2014/main" id="{2E8B51AB-7D05-4D22-A385-8E78B3ECF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387"/>
                <a:ext cx="1401" cy="1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Rectangle 164">
                <a:extLst>
                  <a:ext uri="{FF2B5EF4-FFF2-40B4-BE49-F238E27FC236}">
                    <a16:creationId xmlns:a16="http://schemas.microsoft.com/office/drawing/2014/main" id="{85BC1B3E-996F-4904-B4CF-74ABEDDDD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2386"/>
                <a:ext cx="129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California Data Release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165">
                <a:extLst>
                  <a:ext uri="{FF2B5EF4-FFF2-40B4-BE49-F238E27FC236}">
                    <a16:creationId xmlns:a16="http://schemas.microsoft.com/office/drawing/2014/main" id="{E71ED38D-54B9-463F-A8CF-81D46CBE2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2355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Rectangle 166">
                <a:extLst>
                  <a:ext uri="{FF2B5EF4-FFF2-40B4-BE49-F238E27FC236}">
                    <a16:creationId xmlns:a16="http://schemas.microsoft.com/office/drawing/2014/main" id="{06BC6B82-2C3C-4915-8FA3-87460C39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508"/>
                <a:ext cx="1401" cy="123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Rectangle 167">
                <a:extLst>
                  <a:ext uri="{FF2B5EF4-FFF2-40B4-BE49-F238E27FC236}">
                    <a16:creationId xmlns:a16="http://schemas.microsoft.com/office/drawing/2014/main" id="{43A4DFC4-E3F5-43D5-B96E-F6E9E09D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" y="2507"/>
                <a:ext cx="89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September 20/27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168">
                <a:extLst>
                  <a:ext uri="{FF2B5EF4-FFF2-40B4-BE49-F238E27FC236}">
                    <a16:creationId xmlns:a16="http://schemas.microsoft.com/office/drawing/2014/main" id="{CE0B2809-1B22-4897-8F8B-A00E4654C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2476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169">
                <a:extLst>
                  <a:ext uri="{FF2B5EF4-FFF2-40B4-BE49-F238E27FC236}">
                    <a16:creationId xmlns:a16="http://schemas.microsoft.com/office/drawing/2014/main" id="{AB7F9712-5531-461C-A9D1-EE916E13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365"/>
                <a:ext cx="4007" cy="409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Rectangle 170">
                <a:extLst>
                  <a:ext uri="{FF2B5EF4-FFF2-40B4-BE49-F238E27FC236}">
                    <a16:creationId xmlns:a16="http://schemas.microsoft.com/office/drawing/2014/main" id="{1408E47E-C64C-4538-9154-719B8C059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387"/>
                <a:ext cx="3923" cy="1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Rectangle 171">
                <a:extLst>
                  <a:ext uri="{FF2B5EF4-FFF2-40B4-BE49-F238E27FC236}">
                    <a16:creationId xmlns:a16="http://schemas.microsoft.com/office/drawing/2014/main" id="{FD12B56E-18A1-4FC3-9281-D57A7D7CD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386"/>
                <a:ext cx="334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California Statewide Database released California’s official “prisoner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172">
                <a:extLst>
                  <a:ext uri="{FF2B5EF4-FFF2-40B4-BE49-F238E27FC236}">
                    <a16:creationId xmlns:a16="http://schemas.microsoft.com/office/drawing/2014/main" id="{59DCD885-873B-4196-BEDD-BF7B17F93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0" y="2386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173">
                <a:extLst>
                  <a:ext uri="{FF2B5EF4-FFF2-40B4-BE49-F238E27FC236}">
                    <a16:creationId xmlns:a16="http://schemas.microsoft.com/office/drawing/2014/main" id="{1E347381-128E-454F-B3EA-C99167DAD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508"/>
                <a:ext cx="3923" cy="123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Rectangle 174">
                <a:extLst>
                  <a:ext uri="{FF2B5EF4-FFF2-40B4-BE49-F238E27FC236}">
                    <a16:creationId xmlns:a16="http://schemas.microsoft.com/office/drawing/2014/main" id="{04527BAA-A968-4490-BE71-C9D772089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507"/>
                <a:ext cx="79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adjusted” 2020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175">
                <a:extLst>
                  <a:ext uri="{FF2B5EF4-FFF2-40B4-BE49-F238E27FC236}">
                    <a16:creationId xmlns:a16="http://schemas.microsoft.com/office/drawing/2014/main" id="{B1E9E551-B4B7-43DD-AC8B-7CD8BF2A3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" y="2507"/>
                <a:ext cx="199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redistricting data, then a mandated three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176">
                <a:extLst>
                  <a:ext uri="{FF2B5EF4-FFF2-40B4-BE49-F238E27FC236}">
                    <a16:creationId xmlns:a16="http://schemas.microsoft.com/office/drawing/2014/main" id="{CFA28AFB-F2E7-495F-BBAF-94B380FC5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" y="2507"/>
                <a:ext cx="8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177">
                <a:extLst>
                  <a:ext uri="{FF2B5EF4-FFF2-40B4-BE49-F238E27FC236}">
                    <a16:creationId xmlns:a16="http://schemas.microsoft.com/office/drawing/2014/main" id="{DE2F6250-56DA-4DD5-AC2D-6DE15A1DE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2507"/>
                <a:ext cx="67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week waiting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178">
                <a:extLst>
                  <a:ext uri="{FF2B5EF4-FFF2-40B4-BE49-F238E27FC236}">
                    <a16:creationId xmlns:a16="http://schemas.microsoft.com/office/drawing/2014/main" id="{0FDF36F6-C924-49BA-829B-16F607D3A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" y="2507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179">
                <a:extLst>
                  <a:ext uri="{FF2B5EF4-FFF2-40B4-BE49-F238E27FC236}">
                    <a16:creationId xmlns:a16="http://schemas.microsoft.com/office/drawing/2014/main" id="{69B055E9-DA9B-4F21-AED3-AFDFF1315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631"/>
                <a:ext cx="3923" cy="1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Rectangle 180">
                <a:extLst>
                  <a:ext uri="{FF2B5EF4-FFF2-40B4-BE49-F238E27FC236}">
                    <a16:creationId xmlns:a16="http://schemas.microsoft.com/office/drawing/2014/main" id="{E4F76451-9366-4C3C-B8E7-DD82C93FB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630"/>
                <a:ext cx="164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period before maps are released.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181">
                <a:extLst>
                  <a:ext uri="{FF2B5EF4-FFF2-40B4-BE49-F238E27FC236}">
                    <a16:creationId xmlns:a16="http://schemas.microsoft.com/office/drawing/2014/main" id="{3DA2C119-1BBE-4C07-A45F-762CC3702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2599"/>
                <a:ext cx="11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182">
                <a:extLst>
                  <a:ext uri="{FF2B5EF4-FFF2-40B4-BE49-F238E27FC236}">
                    <a16:creationId xmlns:a16="http://schemas.microsoft.com/office/drawing/2014/main" id="{42D1EACB-7923-40AF-AA3C-9305E47D8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58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183">
                <a:extLst>
                  <a:ext uri="{FF2B5EF4-FFF2-40B4-BE49-F238E27FC236}">
                    <a16:creationId xmlns:a16="http://schemas.microsoft.com/office/drawing/2014/main" id="{F8A3D0B9-F801-446D-A18F-A5C6F32A8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358"/>
                <a:ext cx="1485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Rectangle 184">
                <a:extLst>
                  <a:ext uri="{FF2B5EF4-FFF2-40B4-BE49-F238E27FC236}">
                    <a16:creationId xmlns:a16="http://schemas.microsoft.com/office/drawing/2014/main" id="{21A8750B-52AB-47A9-A4B4-241AC0858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365"/>
                <a:ext cx="1485" cy="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Rectangle 185">
                <a:extLst>
                  <a:ext uri="{FF2B5EF4-FFF2-40B4-BE49-F238E27FC236}">
                    <a16:creationId xmlns:a16="http://schemas.microsoft.com/office/drawing/2014/main" id="{1ADE9591-AEB2-496A-BDAE-CD13DF423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358"/>
                <a:ext cx="8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Rectangle 186">
                <a:extLst>
                  <a:ext uri="{FF2B5EF4-FFF2-40B4-BE49-F238E27FC236}">
                    <a16:creationId xmlns:a16="http://schemas.microsoft.com/office/drawing/2014/main" id="{3F283F52-75EB-48DC-B9B5-4BD597B65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358"/>
                <a:ext cx="4007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Rectangle 187">
                <a:extLst>
                  <a:ext uri="{FF2B5EF4-FFF2-40B4-BE49-F238E27FC236}">
                    <a16:creationId xmlns:a16="http://schemas.microsoft.com/office/drawing/2014/main" id="{13963A24-DA8E-45EE-87CE-717578039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365"/>
                <a:ext cx="4007" cy="22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Rectangle 188">
                <a:extLst>
                  <a:ext uri="{FF2B5EF4-FFF2-40B4-BE49-F238E27FC236}">
                    <a16:creationId xmlns:a16="http://schemas.microsoft.com/office/drawing/2014/main" id="{0730E7C2-B552-49F3-A2FD-20A140AD3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2358"/>
                <a:ext cx="9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Rectangle 189">
                <a:extLst>
                  <a:ext uri="{FF2B5EF4-FFF2-40B4-BE49-F238E27FC236}">
                    <a16:creationId xmlns:a16="http://schemas.microsoft.com/office/drawing/2014/main" id="{C9C90CE2-1694-4711-9683-75B22B282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752"/>
                <a:ext cx="1493" cy="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Rectangle 190">
                <a:extLst>
                  <a:ext uri="{FF2B5EF4-FFF2-40B4-BE49-F238E27FC236}">
                    <a16:creationId xmlns:a16="http://schemas.microsoft.com/office/drawing/2014/main" id="{BA96FA4E-9517-487B-9769-B0619DFA9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87"/>
                <a:ext cx="8" cy="3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Rectangle 191">
                <a:extLst>
                  <a:ext uri="{FF2B5EF4-FFF2-40B4-BE49-F238E27FC236}">
                    <a16:creationId xmlns:a16="http://schemas.microsoft.com/office/drawing/2014/main" id="{6241B18C-4454-42BA-B545-09172F53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2752"/>
                <a:ext cx="4015" cy="21"/>
              </a:xfrm>
              <a:prstGeom prst="rect">
                <a:avLst/>
              </a:prstGeom>
              <a:solidFill>
                <a:srgbClr val="EF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Rectangle 192">
                <a:extLst>
                  <a:ext uri="{FF2B5EF4-FFF2-40B4-BE49-F238E27FC236}">
                    <a16:creationId xmlns:a16="http://schemas.microsoft.com/office/drawing/2014/main" id="{FD29E20F-A501-4169-880A-59C981D33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387"/>
                <a:ext cx="8" cy="3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Rectangle 193">
                <a:extLst>
                  <a:ext uri="{FF2B5EF4-FFF2-40B4-BE49-F238E27FC236}">
                    <a16:creationId xmlns:a16="http://schemas.microsoft.com/office/drawing/2014/main" id="{2775344A-4093-4346-BCD3-42D9E68DA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" y="2387"/>
                <a:ext cx="9" cy="3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Rectangle 194">
                <a:extLst>
                  <a:ext uri="{FF2B5EF4-FFF2-40B4-BE49-F238E27FC236}">
                    <a16:creationId xmlns:a16="http://schemas.microsoft.com/office/drawing/2014/main" id="{8AE70067-AA1A-492F-A7B5-21526B905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2780"/>
                <a:ext cx="1485" cy="287"/>
              </a:xfrm>
              <a:prstGeom prst="rect">
                <a:avLst/>
              </a:prstGeom>
              <a:solidFill>
                <a:srgbClr val="DE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Rectangle 195">
                <a:extLst>
                  <a:ext uri="{FF2B5EF4-FFF2-40B4-BE49-F238E27FC236}">
                    <a16:creationId xmlns:a16="http://schemas.microsoft.com/office/drawing/2014/main" id="{799F973F-A26A-48F7-94A8-7C3C9BD80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802"/>
                <a:ext cx="1401" cy="122"/>
              </a:xfrm>
              <a:prstGeom prst="rect">
                <a:avLst/>
              </a:prstGeom>
              <a:solidFill>
                <a:srgbClr val="DE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Rectangle 196">
                <a:extLst>
                  <a:ext uri="{FF2B5EF4-FFF2-40B4-BE49-F238E27FC236}">
                    <a16:creationId xmlns:a16="http://schemas.microsoft.com/office/drawing/2014/main" id="{832F8B77-618D-4B05-8EF4-7B5C53144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" y="2801"/>
                <a:ext cx="125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Community Workshop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197">
                <a:extLst>
                  <a:ext uri="{FF2B5EF4-FFF2-40B4-BE49-F238E27FC236}">
                    <a16:creationId xmlns:a16="http://schemas.microsoft.com/office/drawing/2014/main" id="{79E408D1-3C06-419F-88F6-265F3E5F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2801"/>
                <a:ext cx="8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198">
                <a:extLst>
                  <a:ext uri="{FF2B5EF4-FFF2-40B4-BE49-F238E27FC236}">
                    <a16:creationId xmlns:a16="http://schemas.microsoft.com/office/drawing/2014/main" id="{EB3D88EF-F550-496E-A005-DC411A303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2924"/>
                <a:ext cx="1401" cy="122"/>
              </a:xfrm>
              <a:prstGeom prst="rect">
                <a:avLst/>
              </a:prstGeom>
              <a:solidFill>
                <a:srgbClr val="DE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Rectangle 199">
                <a:extLst>
                  <a:ext uri="{FF2B5EF4-FFF2-40B4-BE49-F238E27FC236}">
                    <a16:creationId xmlns:a16="http://schemas.microsoft.com/office/drawing/2014/main" id="{659216AF-F519-4745-99C4-0A27224E0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2923"/>
                <a:ext cx="5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i="0" u="none" strike="noStrike" cap="none" normalizeH="0" baseline="0" dirty="0">
                    <a:ln>
                      <a:noFill/>
                    </a:ln>
                    <a:effectLst/>
                    <a:latin typeface="Garamond" panose="02020404030301010803" pitchFamily="18" charset="0"/>
                  </a:rPr>
                  <a:t>October 21</a:t>
                </a:r>
                <a:endParaRPr kumimoji="0" lang="en-US" altLang="en-US" sz="180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679" name="Rectangle 200">
                <a:extLst>
                  <a:ext uri="{FF2B5EF4-FFF2-40B4-BE49-F238E27FC236}">
                    <a16:creationId xmlns:a16="http://schemas.microsoft.com/office/drawing/2014/main" id="{95FE28C4-42EA-4958-9EFB-486B8F1CE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2923"/>
                <a:ext cx="8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201">
                <a:extLst>
                  <a:ext uri="{FF2B5EF4-FFF2-40B4-BE49-F238E27FC236}">
                    <a16:creationId xmlns:a16="http://schemas.microsoft.com/office/drawing/2014/main" id="{508E787A-932E-417C-BE7B-2FE3EEA2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780"/>
                <a:ext cx="4007" cy="287"/>
              </a:xfrm>
              <a:prstGeom prst="rect">
                <a:avLst/>
              </a:prstGeom>
              <a:solidFill>
                <a:srgbClr val="DE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Rectangle 202">
                <a:extLst>
                  <a:ext uri="{FF2B5EF4-FFF2-40B4-BE49-F238E27FC236}">
                    <a16:creationId xmlns:a16="http://schemas.microsoft.com/office/drawing/2014/main" id="{557B4623-4948-41C6-B09B-19314EEE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802"/>
                <a:ext cx="3923" cy="122"/>
              </a:xfrm>
              <a:prstGeom prst="rect">
                <a:avLst/>
              </a:prstGeom>
              <a:solidFill>
                <a:srgbClr val="DEE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Rectangle 203">
                <a:extLst>
                  <a:ext uri="{FF2B5EF4-FFF2-40B4-BE49-F238E27FC236}">
                    <a16:creationId xmlns:a16="http://schemas.microsoft.com/office/drawing/2014/main" id="{A99D6B05-189C-4D54-9AF8-A85C818FA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2801"/>
                <a:ext cx="156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San Marino Elementary School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204">
                <a:extLst>
                  <a:ext uri="{FF2B5EF4-FFF2-40B4-BE49-F238E27FC236}">
                    <a16:creationId xmlns:a16="http://schemas.microsoft.com/office/drawing/2014/main" id="{AEEC973F-3EB5-4EFA-B142-C94E8A226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2801"/>
                <a:ext cx="7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aramond" panose="02020404030301010803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0" name="Rectangle 206">
              <a:extLst>
                <a:ext uri="{FF2B5EF4-FFF2-40B4-BE49-F238E27FC236}">
                  <a16:creationId xmlns:a16="http://schemas.microsoft.com/office/drawing/2014/main" id="{CCF9C59E-37D0-4D64-820A-E20516D0F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924"/>
              <a:ext cx="3923" cy="122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207">
              <a:extLst>
                <a:ext uri="{FF2B5EF4-FFF2-40B4-BE49-F238E27FC236}">
                  <a16:creationId xmlns:a16="http://schemas.microsoft.com/office/drawing/2014/main" id="{E7F57510-33BA-4D05-918F-33C507845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923"/>
              <a:ext cx="353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Learn about redistricting and how to develop and submit your own map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208">
              <a:extLst>
                <a:ext uri="{FF2B5EF4-FFF2-40B4-BE49-F238E27FC236}">
                  <a16:creationId xmlns:a16="http://schemas.microsoft.com/office/drawing/2014/main" id="{C002F40F-AED0-430F-BAE4-C2D5DD2D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" y="2923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209">
              <a:extLst>
                <a:ext uri="{FF2B5EF4-FFF2-40B4-BE49-F238E27FC236}">
                  <a16:creationId xmlns:a16="http://schemas.microsoft.com/office/drawing/2014/main" id="{A022940D-F128-491E-B7B7-9767B83E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2773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210">
              <a:extLst>
                <a:ext uri="{FF2B5EF4-FFF2-40B4-BE49-F238E27FC236}">
                  <a16:creationId xmlns:a16="http://schemas.microsoft.com/office/drawing/2014/main" id="{95A5A428-3CBA-4743-AD0F-5F93CBA5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773"/>
              <a:ext cx="1485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211">
              <a:extLst>
                <a:ext uri="{FF2B5EF4-FFF2-40B4-BE49-F238E27FC236}">
                  <a16:creationId xmlns:a16="http://schemas.microsoft.com/office/drawing/2014/main" id="{6FCFA7DC-B660-4A78-B0F1-4F3BB4C0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780"/>
              <a:ext cx="1485" cy="22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212">
              <a:extLst>
                <a:ext uri="{FF2B5EF4-FFF2-40B4-BE49-F238E27FC236}">
                  <a16:creationId xmlns:a16="http://schemas.microsoft.com/office/drawing/2014/main" id="{1AE0A2E0-BA15-4EC7-A837-F91C2E68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773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213">
              <a:extLst>
                <a:ext uri="{FF2B5EF4-FFF2-40B4-BE49-F238E27FC236}">
                  <a16:creationId xmlns:a16="http://schemas.microsoft.com/office/drawing/2014/main" id="{CAE4087A-C630-4300-A84A-3F5A0FFBE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773"/>
              <a:ext cx="400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214">
              <a:extLst>
                <a:ext uri="{FF2B5EF4-FFF2-40B4-BE49-F238E27FC236}">
                  <a16:creationId xmlns:a16="http://schemas.microsoft.com/office/drawing/2014/main" id="{8BDEC2DA-7C26-4C73-B3BF-6A50BDCFF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2780"/>
              <a:ext cx="4007" cy="22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215">
              <a:extLst>
                <a:ext uri="{FF2B5EF4-FFF2-40B4-BE49-F238E27FC236}">
                  <a16:creationId xmlns:a16="http://schemas.microsoft.com/office/drawing/2014/main" id="{9F38F85E-FD9B-4BD3-8042-447343181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2773"/>
              <a:ext cx="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216">
              <a:extLst>
                <a:ext uri="{FF2B5EF4-FFF2-40B4-BE49-F238E27FC236}">
                  <a16:creationId xmlns:a16="http://schemas.microsoft.com/office/drawing/2014/main" id="{140D3786-80E4-459C-90B7-6CAFF5DA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045"/>
              <a:ext cx="1493" cy="21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217">
              <a:extLst>
                <a:ext uri="{FF2B5EF4-FFF2-40B4-BE49-F238E27FC236}">
                  <a16:creationId xmlns:a16="http://schemas.microsoft.com/office/drawing/2014/main" id="{C8C2E37C-0593-4EE0-ABA2-048B672B3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2802"/>
              <a:ext cx="8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18">
              <a:extLst>
                <a:ext uri="{FF2B5EF4-FFF2-40B4-BE49-F238E27FC236}">
                  <a16:creationId xmlns:a16="http://schemas.microsoft.com/office/drawing/2014/main" id="{072F7F13-4D27-432F-A44B-52D5BA28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3045"/>
              <a:ext cx="4015" cy="21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219">
              <a:extLst>
                <a:ext uri="{FF2B5EF4-FFF2-40B4-BE49-F238E27FC236}">
                  <a16:creationId xmlns:a16="http://schemas.microsoft.com/office/drawing/2014/main" id="{DE595AC4-EB66-4FA8-A38C-99B40101A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802"/>
              <a:ext cx="8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220">
              <a:extLst>
                <a:ext uri="{FF2B5EF4-FFF2-40B4-BE49-F238E27FC236}">
                  <a16:creationId xmlns:a16="http://schemas.microsoft.com/office/drawing/2014/main" id="{332E5D5B-9D7A-486C-9F5F-89B79A58E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2802"/>
              <a:ext cx="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221">
              <a:extLst>
                <a:ext uri="{FF2B5EF4-FFF2-40B4-BE49-F238E27FC236}">
                  <a16:creationId xmlns:a16="http://schemas.microsoft.com/office/drawing/2014/main" id="{93C1CF17-F5F1-4FAB-A043-173AD0AD5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" y="3094"/>
              <a:ext cx="125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Community Workshop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222">
              <a:extLst>
                <a:ext uri="{FF2B5EF4-FFF2-40B4-BE49-F238E27FC236}">
                  <a16:creationId xmlns:a16="http://schemas.microsoft.com/office/drawing/2014/main" id="{22AEC3C9-C00C-45F3-9EDB-30D2B66C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3094"/>
              <a:ext cx="8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223">
              <a:extLst>
                <a:ext uri="{FF2B5EF4-FFF2-40B4-BE49-F238E27FC236}">
                  <a16:creationId xmlns:a16="http://schemas.microsoft.com/office/drawing/2014/main" id="{1101984A-E2CE-410F-B626-6233CD275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216"/>
              <a:ext cx="6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Garamond" panose="02020404030301010803" pitchFamily="18" charset="0"/>
                </a:rPr>
                <a:t>November 2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68" name="Rectangle 224">
              <a:extLst>
                <a:ext uri="{FF2B5EF4-FFF2-40B4-BE49-F238E27FC236}">
                  <a16:creationId xmlns:a16="http://schemas.microsoft.com/office/drawing/2014/main" id="{356F65DE-F6FB-4EAD-B529-63B0B134A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3216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225">
              <a:extLst>
                <a:ext uri="{FF2B5EF4-FFF2-40B4-BE49-F238E27FC236}">
                  <a16:creationId xmlns:a16="http://schemas.microsoft.com/office/drawing/2014/main" id="{FB0228F4-0AB4-4BAE-AB67-E1BA628BA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094"/>
              <a:ext cx="51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Raymond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226">
              <a:extLst>
                <a:ext uri="{FF2B5EF4-FFF2-40B4-BE49-F238E27FC236}">
                  <a16:creationId xmlns:a16="http://schemas.microsoft.com/office/drawing/2014/main" id="{F8465CD9-4F8A-443B-8908-7E85FC919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3094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227">
              <a:extLst>
                <a:ext uri="{FF2B5EF4-FFF2-40B4-BE49-F238E27FC236}">
                  <a16:creationId xmlns:a16="http://schemas.microsoft.com/office/drawing/2014/main" id="{A3E572A8-E473-4440-8170-063557296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3094"/>
              <a:ext cx="136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Temple Elementary School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228">
              <a:extLst>
                <a:ext uri="{FF2B5EF4-FFF2-40B4-BE49-F238E27FC236}">
                  <a16:creationId xmlns:a16="http://schemas.microsoft.com/office/drawing/2014/main" id="{ECE06A14-E5C1-4A81-BFB9-8F07933E3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3094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229">
              <a:extLst>
                <a:ext uri="{FF2B5EF4-FFF2-40B4-BE49-F238E27FC236}">
                  <a16:creationId xmlns:a16="http://schemas.microsoft.com/office/drawing/2014/main" id="{EE149986-404B-484D-80B1-2E03C71A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216"/>
              <a:ext cx="353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Learn about redistricting and how to develop and submit your own map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230">
              <a:extLst>
                <a:ext uri="{FF2B5EF4-FFF2-40B4-BE49-F238E27FC236}">
                  <a16:creationId xmlns:a16="http://schemas.microsoft.com/office/drawing/2014/main" id="{C457470F-0748-4217-8913-0A446326B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" y="3216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231">
              <a:extLst>
                <a:ext uri="{FF2B5EF4-FFF2-40B4-BE49-F238E27FC236}">
                  <a16:creationId xmlns:a16="http://schemas.microsoft.com/office/drawing/2014/main" id="{ECC45F09-A1BD-4BC1-B260-41985A9E4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066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232">
              <a:extLst>
                <a:ext uri="{FF2B5EF4-FFF2-40B4-BE49-F238E27FC236}">
                  <a16:creationId xmlns:a16="http://schemas.microsoft.com/office/drawing/2014/main" id="{D7EFA6CD-8951-4317-8CAB-FD25F038B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066"/>
              <a:ext cx="148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33">
              <a:extLst>
                <a:ext uri="{FF2B5EF4-FFF2-40B4-BE49-F238E27FC236}">
                  <a16:creationId xmlns:a16="http://schemas.microsoft.com/office/drawing/2014/main" id="{6D470DDC-892E-4E18-AD79-B427DA00C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066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34">
              <a:extLst>
                <a:ext uri="{FF2B5EF4-FFF2-40B4-BE49-F238E27FC236}">
                  <a16:creationId xmlns:a16="http://schemas.microsoft.com/office/drawing/2014/main" id="{8044CE4B-65C8-4A34-BC6B-E69BA08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066"/>
              <a:ext cx="400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35">
              <a:extLst>
                <a:ext uri="{FF2B5EF4-FFF2-40B4-BE49-F238E27FC236}">
                  <a16:creationId xmlns:a16="http://schemas.microsoft.com/office/drawing/2014/main" id="{C9BD396D-0506-41C0-ACE2-A26C4F9F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066"/>
              <a:ext cx="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6">
              <a:extLst>
                <a:ext uri="{FF2B5EF4-FFF2-40B4-BE49-F238E27FC236}">
                  <a16:creationId xmlns:a16="http://schemas.microsoft.com/office/drawing/2014/main" id="{A5E3AFB9-0011-442C-AF2A-44B9AC38C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095"/>
              <a:ext cx="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37">
              <a:extLst>
                <a:ext uri="{FF2B5EF4-FFF2-40B4-BE49-F238E27FC236}">
                  <a16:creationId xmlns:a16="http://schemas.microsoft.com/office/drawing/2014/main" id="{931B7401-3E61-4670-879D-1A8035934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095"/>
              <a:ext cx="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38">
              <a:extLst>
                <a:ext uri="{FF2B5EF4-FFF2-40B4-BE49-F238E27FC236}">
                  <a16:creationId xmlns:a16="http://schemas.microsoft.com/office/drawing/2014/main" id="{B3A01B4C-A0BF-4CBA-A048-5214E6503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095"/>
              <a:ext cx="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39">
              <a:extLst>
                <a:ext uri="{FF2B5EF4-FFF2-40B4-BE49-F238E27FC236}">
                  <a16:creationId xmlns:a16="http://schemas.microsoft.com/office/drawing/2014/main" id="{A112D269-8A08-43DA-B6EB-8A1DD8C6B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367"/>
              <a:ext cx="1485" cy="286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40">
              <a:extLst>
                <a:ext uri="{FF2B5EF4-FFF2-40B4-BE49-F238E27FC236}">
                  <a16:creationId xmlns:a16="http://schemas.microsoft.com/office/drawing/2014/main" id="{CA1CAF46-F4C3-4BCE-BBD5-BC62DC9A6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3389"/>
              <a:ext cx="1401" cy="1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41">
              <a:extLst>
                <a:ext uri="{FF2B5EF4-FFF2-40B4-BE49-F238E27FC236}">
                  <a16:creationId xmlns:a16="http://schemas.microsoft.com/office/drawing/2014/main" id="{0D38C821-ECA8-4F28-850E-F7EAC77D3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3387"/>
              <a:ext cx="103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Public Hearing #3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242">
              <a:extLst>
                <a:ext uri="{FF2B5EF4-FFF2-40B4-BE49-F238E27FC236}">
                  <a16:creationId xmlns:a16="http://schemas.microsoft.com/office/drawing/2014/main" id="{5C687A24-B893-441E-80DB-9F9DDB027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3356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243">
              <a:extLst>
                <a:ext uri="{FF2B5EF4-FFF2-40B4-BE49-F238E27FC236}">
                  <a16:creationId xmlns:a16="http://schemas.microsoft.com/office/drawing/2014/main" id="{23BC3383-654B-4C1F-B278-00B490476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3510"/>
              <a:ext cx="1401" cy="1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244">
              <a:extLst>
                <a:ext uri="{FF2B5EF4-FFF2-40B4-BE49-F238E27FC236}">
                  <a16:creationId xmlns:a16="http://schemas.microsoft.com/office/drawing/2014/main" id="{B52CB884-9A7F-4C4D-B609-FE16C25E0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509"/>
              <a:ext cx="6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Garamond" panose="02020404030301010803" pitchFamily="18" charset="0"/>
                </a:rPr>
                <a:t>January 25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246">
              <a:extLst>
                <a:ext uri="{FF2B5EF4-FFF2-40B4-BE49-F238E27FC236}">
                  <a16:creationId xmlns:a16="http://schemas.microsoft.com/office/drawing/2014/main" id="{E1F6AC08-C385-4364-8AC4-EC4797575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3478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247">
              <a:extLst>
                <a:ext uri="{FF2B5EF4-FFF2-40B4-BE49-F238E27FC236}">
                  <a16:creationId xmlns:a16="http://schemas.microsoft.com/office/drawing/2014/main" id="{3782DF87-1A3E-44C4-A28D-18A6B3A95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367"/>
              <a:ext cx="4007" cy="286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248">
              <a:extLst>
                <a:ext uri="{FF2B5EF4-FFF2-40B4-BE49-F238E27FC236}">
                  <a16:creationId xmlns:a16="http://schemas.microsoft.com/office/drawing/2014/main" id="{94D3C708-4496-4C1C-99E2-2C9D77D80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389"/>
              <a:ext cx="3923" cy="1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249">
              <a:extLst>
                <a:ext uri="{FF2B5EF4-FFF2-40B4-BE49-F238E27FC236}">
                  <a16:creationId xmlns:a16="http://schemas.microsoft.com/office/drawing/2014/main" id="{C4F96932-524F-4157-B345-DF06B079C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387"/>
              <a:ext cx="81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Discuss and rev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3" name="Rectangle 250">
              <a:extLst>
                <a:ext uri="{FF2B5EF4-FFF2-40B4-BE49-F238E27FC236}">
                  <a16:creationId xmlns:a16="http://schemas.microsoft.com/office/drawing/2014/main" id="{16518774-0B67-4B9B-BC7C-A430EC6F0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3387"/>
              <a:ext cx="17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ise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4" name="Rectangle 251">
              <a:extLst>
                <a:ext uri="{FF2B5EF4-FFF2-40B4-BE49-F238E27FC236}">
                  <a16:creationId xmlns:a16="http://schemas.microsoft.com/office/drawing/2014/main" id="{04CBFBAA-7DCD-443B-A303-96D99C3F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387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Rectangle 252">
              <a:extLst>
                <a:ext uri="{FF2B5EF4-FFF2-40B4-BE49-F238E27FC236}">
                  <a16:creationId xmlns:a16="http://schemas.microsoft.com/office/drawing/2014/main" id="{B95AC719-12EB-4F24-B9D9-A8B8DA4EF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387"/>
              <a:ext cx="56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draft 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6" name="Rectangle 253">
              <a:extLst>
                <a:ext uri="{FF2B5EF4-FFF2-40B4-BE49-F238E27FC236}">
                  <a16:creationId xmlns:a16="http://schemas.microsoft.com/office/drawing/2014/main" id="{FC208D8C-31A2-4E11-9A98-D09EDD6CC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387"/>
              <a:ext cx="7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7" name="Rectangle 254">
              <a:extLst>
                <a:ext uri="{FF2B5EF4-FFF2-40B4-BE49-F238E27FC236}">
                  <a16:creationId xmlns:a16="http://schemas.microsoft.com/office/drawing/2014/main" id="{1B1E5018-0E75-4A02-B75B-BD7A9EF3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3387"/>
              <a:ext cx="161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at Buena Park Council Chamber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8" name="Rectangle 255">
              <a:extLst>
                <a:ext uri="{FF2B5EF4-FFF2-40B4-BE49-F238E27FC236}">
                  <a16:creationId xmlns:a16="http://schemas.microsoft.com/office/drawing/2014/main" id="{A03BAF60-C307-4899-AA95-6A63DF683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" y="3356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256">
              <a:extLst>
                <a:ext uri="{FF2B5EF4-FFF2-40B4-BE49-F238E27FC236}">
                  <a16:creationId xmlns:a16="http://schemas.microsoft.com/office/drawing/2014/main" id="{6F464162-BC1F-4731-AECF-30E775BF8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510"/>
              <a:ext cx="3923" cy="1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257">
              <a:extLst>
                <a:ext uri="{FF2B5EF4-FFF2-40B4-BE49-F238E27FC236}">
                  <a16:creationId xmlns:a16="http://schemas.microsoft.com/office/drawing/2014/main" id="{BC7D70B8-752E-45EA-9A36-D8B2AB77E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509"/>
              <a:ext cx="245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Solicit feedback from the public about draft maps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" name="Rectangle 258">
              <a:extLst>
                <a:ext uri="{FF2B5EF4-FFF2-40B4-BE49-F238E27FC236}">
                  <a16:creationId xmlns:a16="http://schemas.microsoft.com/office/drawing/2014/main" id="{789D80B9-7339-4056-93E3-8D78ACB3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3478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2" name="Rectangle 259">
              <a:extLst>
                <a:ext uri="{FF2B5EF4-FFF2-40B4-BE49-F238E27FC236}">
                  <a16:creationId xmlns:a16="http://schemas.microsoft.com/office/drawing/2014/main" id="{40222B57-E4E0-4BB4-82E9-AD9D61631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360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260">
              <a:extLst>
                <a:ext uri="{FF2B5EF4-FFF2-40B4-BE49-F238E27FC236}">
                  <a16:creationId xmlns:a16="http://schemas.microsoft.com/office/drawing/2014/main" id="{47B0C8FE-4233-4277-ACBB-33090D62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360"/>
              <a:ext cx="1485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61">
              <a:extLst>
                <a:ext uri="{FF2B5EF4-FFF2-40B4-BE49-F238E27FC236}">
                  <a16:creationId xmlns:a16="http://schemas.microsoft.com/office/drawing/2014/main" id="{1F841164-C6CA-46DC-A3E2-1A42CE80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367"/>
              <a:ext cx="1485" cy="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262">
              <a:extLst>
                <a:ext uri="{FF2B5EF4-FFF2-40B4-BE49-F238E27FC236}">
                  <a16:creationId xmlns:a16="http://schemas.microsoft.com/office/drawing/2014/main" id="{51AB07AE-3A88-40E3-953A-B63DAABAA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360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63">
              <a:extLst>
                <a:ext uri="{FF2B5EF4-FFF2-40B4-BE49-F238E27FC236}">
                  <a16:creationId xmlns:a16="http://schemas.microsoft.com/office/drawing/2014/main" id="{76C9CED7-D311-4D64-AAF4-4384E058D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360"/>
              <a:ext cx="400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264">
              <a:extLst>
                <a:ext uri="{FF2B5EF4-FFF2-40B4-BE49-F238E27FC236}">
                  <a16:creationId xmlns:a16="http://schemas.microsoft.com/office/drawing/2014/main" id="{078BAECA-5736-4B56-B833-1F40BEB3A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367"/>
              <a:ext cx="4007" cy="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265">
              <a:extLst>
                <a:ext uri="{FF2B5EF4-FFF2-40B4-BE49-F238E27FC236}">
                  <a16:creationId xmlns:a16="http://schemas.microsoft.com/office/drawing/2014/main" id="{342CAEC6-2A14-48B2-8217-155F6433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360"/>
              <a:ext cx="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266">
              <a:extLst>
                <a:ext uri="{FF2B5EF4-FFF2-40B4-BE49-F238E27FC236}">
                  <a16:creationId xmlns:a16="http://schemas.microsoft.com/office/drawing/2014/main" id="{EBA3D78B-864F-4399-B282-591BE546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632"/>
              <a:ext cx="1493" cy="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267">
              <a:extLst>
                <a:ext uri="{FF2B5EF4-FFF2-40B4-BE49-F238E27FC236}">
                  <a16:creationId xmlns:a16="http://schemas.microsoft.com/office/drawing/2014/main" id="{12765B59-9C42-4231-891C-0E170DA4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389"/>
              <a:ext cx="8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268">
              <a:extLst>
                <a:ext uri="{FF2B5EF4-FFF2-40B4-BE49-F238E27FC236}">
                  <a16:creationId xmlns:a16="http://schemas.microsoft.com/office/drawing/2014/main" id="{D3FE27B1-8637-4074-8C3D-CA93F602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3632"/>
              <a:ext cx="4015" cy="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269">
              <a:extLst>
                <a:ext uri="{FF2B5EF4-FFF2-40B4-BE49-F238E27FC236}">
                  <a16:creationId xmlns:a16="http://schemas.microsoft.com/office/drawing/2014/main" id="{F8E3CF0B-467A-41F9-8394-E87EA8A71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389"/>
              <a:ext cx="8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270">
              <a:extLst>
                <a:ext uri="{FF2B5EF4-FFF2-40B4-BE49-F238E27FC236}">
                  <a16:creationId xmlns:a16="http://schemas.microsoft.com/office/drawing/2014/main" id="{9DEE9A2B-1584-47BD-8F57-BF6A04300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389"/>
              <a:ext cx="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271">
              <a:extLst>
                <a:ext uri="{FF2B5EF4-FFF2-40B4-BE49-F238E27FC236}">
                  <a16:creationId xmlns:a16="http://schemas.microsoft.com/office/drawing/2014/main" id="{7135B0A5-AFF9-45DE-861A-C147AEA81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661"/>
              <a:ext cx="1485" cy="286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273">
              <a:extLst>
                <a:ext uri="{FF2B5EF4-FFF2-40B4-BE49-F238E27FC236}">
                  <a16:creationId xmlns:a16="http://schemas.microsoft.com/office/drawing/2014/main" id="{C84513FE-AEA2-408E-8D59-B090C6282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3681"/>
              <a:ext cx="103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Public Hearing #4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6" name="Rectangle 274">
              <a:extLst>
                <a:ext uri="{FF2B5EF4-FFF2-40B4-BE49-F238E27FC236}">
                  <a16:creationId xmlns:a16="http://schemas.microsoft.com/office/drawing/2014/main" id="{301EC117-198D-4A7D-90BB-F346574B2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3650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7" name="Rectangle 275">
              <a:extLst>
                <a:ext uri="{FF2B5EF4-FFF2-40B4-BE49-F238E27FC236}">
                  <a16:creationId xmlns:a16="http://schemas.microsoft.com/office/drawing/2014/main" id="{94A8264F-8CCB-4B48-968C-1BF675A5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3804"/>
              <a:ext cx="1401" cy="121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276">
              <a:extLst>
                <a:ext uri="{FF2B5EF4-FFF2-40B4-BE49-F238E27FC236}">
                  <a16:creationId xmlns:a16="http://schemas.microsoft.com/office/drawing/2014/main" id="{F52961F9-F777-48B2-8AA5-090A1F8C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803"/>
              <a:ext cx="39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March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9" name="Rectangle 277">
              <a:extLst>
                <a:ext uri="{FF2B5EF4-FFF2-40B4-BE49-F238E27FC236}">
                  <a16:creationId xmlns:a16="http://schemas.microsoft.com/office/drawing/2014/main" id="{0CED9A4D-7152-4DBA-81F4-05677A91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03"/>
              <a:ext cx="10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Rectangle 278">
              <a:extLst>
                <a:ext uri="{FF2B5EF4-FFF2-40B4-BE49-F238E27FC236}">
                  <a16:creationId xmlns:a16="http://schemas.microsoft.com/office/drawing/2014/main" id="{F816A29D-8D88-4BFD-83D0-B984407E9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3772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1" name="Rectangle 279">
              <a:extLst>
                <a:ext uri="{FF2B5EF4-FFF2-40B4-BE49-F238E27FC236}">
                  <a16:creationId xmlns:a16="http://schemas.microsoft.com/office/drawing/2014/main" id="{B3C3B598-229D-4E84-BCEA-C23D1F41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661"/>
              <a:ext cx="4007" cy="286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80">
              <a:extLst>
                <a:ext uri="{FF2B5EF4-FFF2-40B4-BE49-F238E27FC236}">
                  <a16:creationId xmlns:a16="http://schemas.microsoft.com/office/drawing/2014/main" id="{7C0E0435-22F2-457A-8E7A-2D843BD09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682"/>
              <a:ext cx="3923" cy="122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81">
              <a:extLst>
                <a:ext uri="{FF2B5EF4-FFF2-40B4-BE49-F238E27FC236}">
                  <a16:creationId xmlns:a16="http://schemas.microsoft.com/office/drawing/2014/main" id="{CFC309D9-9CCC-4BDF-B39A-89674A6EE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681"/>
              <a:ext cx="308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Discuss and revise draft maps at Buena Park Council Chamber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Rectangle 282">
              <a:extLst>
                <a:ext uri="{FF2B5EF4-FFF2-40B4-BE49-F238E27FC236}">
                  <a16:creationId xmlns:a16="http://schemas.microsoft.com/office/drawing/2014/main" id="{E7A20327-C58D-45C8-A95A-B02A05F0E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" y="3650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5" name="Rectangle 283">
              <a:extLst>
                <a:ext uri="{FF2B5EF4-FFF2-40B4-BE49-F238E27FC236}">
                  <a16:creationId xmlns:a16="http://schemas.microsoft.com/office/drawing/2014/main" id="{1DD6DEBE-E073-42E8-AE8D-B2C33B21D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804"/>
              <a:ext cx="3923" cy="121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84">
              <a:extLst>
                <a:ext uri="{FF2B5EF4-FFF2-40B4-BE49-F238E27FC236}">
                  <a16:creationId xmlns:a16="http://schemas.microsoft.com/office/drawing/2014/main" id="{316D0F29-2AFD-48BD-86DD-370B32C3E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803"/>
              <a:ext cx="4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Discuss,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7" name="Rectangle 285">
              <a:extLst>
                <a:ext uri="{FF2B5EF4-FFF2-40B4-BE49-F238E27FC236}">
                  <a16:creationId xmlns:a16="http://schemas.microsoft.com/office/drawing/2014/main" id="{9354466F-B041-48A7-8066-BED200C6B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3803"/>
              <a:ext cx="44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identify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Rectangle 286">
              <a:extLst>
                <a:ext uri="{FF2B5EF4-FFF2-40B4-BE49-F238E27FC236}">
                  <a16:creationId xmlns:a16="http://schemas.microsoft.com/office/drawing/2014/main" id="{A889A6FA-77EB-4285-90C7-92B7FB69B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3803"/>
              <a:ext cx="174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and adopt recommended final map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9" name="Rectangle 287">
              <a:extLst>
                <a:ext uri="{FF2B5EF4-FFF2-40B4-BE49-F238E27FC236}">
                  <a16:creationId xmlns:a16="http://schemas.microsoft.com/office/drawing/2014/main" id="{E1CB8A35-3533-4C11-A31E-9458A7FDD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3772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Rectangle 288">
              <a:extLst>
                <a:ext uri="{FF2B5EF4-FFF2-40B4-BE49-F238E27FC236}">
                  <a16:creationId xmlns:a16="http://schemas.microsoft.com/office/drawing/2014/main" id="{BDF62A1B-8050-45D9-8F16-6A12DACA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653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289">
              <a:extLst>
                <a:ext uri="{FF2B5EF4-FFF2-40B4-BE49-F238E27FC236}">
                  <a16:creationId xmlns:a16="http://schemas.microsoft.com/office/drawing/2014/main" id="{0EDF6A33-439D-4C36-805B-50253FDC8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653"/>
              <a:ext cx="148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290">
              <a:extLst>
                <a:ext uri="{FF2B5EF4-FFF2-40B4-BE49-F238E27FC236}">
                  <a16:creationId xmlns:a16="http://schemas.microsoft.com/office/drawing/2014/main" id="{5CC33DED-2BEF-4F25-8C3E-E17241CB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661"/>
              <a:ext cx="1485" cy="21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291">
              <a:extLst>
                <a:ext uri="{FF2B5EF4-FFF2-40B4-BE49-F238E27FC236}">
                  <a16:creationId xmlns:a16="http://schemas.microsoft.com/office/drawing/2014/main" id="{E74FEC47-2548-4E46-98F6-FCABA4D67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653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292">
              <a:extLst>
                <a:ext uri="{FF2B5EF4-FFF2-40B4-BE49-F238E27FC236}">
                  <a16:creationId xmlns:a16="http://schemas.microsoft.com/office/drawing/2014/main" id="{7C9A2834-5FEE-4A0D-88D9-943D3B6A7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653"/>
              <a:ext cx="400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293">
              <a:extLst>
                <a:ext uri="{FF2B5EF4-FFF2-40B4-BE49-F238E27FC236}">
                  <a16:creationId xmlns:a16="http://schemas.microsoft.com/office/drawing/2014/main" id="{50FA7121-16D8-4A92-8311-1217E0D71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661"/>
              <a:ext cx="4007" cy="21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294">
              <a:extLst>
                <a:ext uri="{FF2B5EF4-FFF2-40B4-BE49-F238E27FC236}">
                  <a16:creationId xmlns:a16="http://schemas.microsoft.com/office/drawing/2014/main" id="{5D0F7867-D943-4E94-88C9-6004F58EB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653"/>
              <a:ext cx="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295">
              <a:extLst>
                <a:ext uri="{FF2B5EF4-FFF2-40B4-BE49-F238E27FC236}">
                  <a16:creationId xmlns:a16="http://schemas.microsoft.com/office/drawing/2014/main" id="{4D10B5B0-7A82-4A53-AE83-EDF585C60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3930"/>
              <a:ext cx="1493" cy="22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296">
              <a:extLst>
                <a:ext uri="{FF2B5EF4-FFF2-40B4-BE49-F238E27FC236}">
                  <a16:creationId xmlns:a16="http://schemas.microsoft.com/office/drawing/2014/main" id="{63CD21D4-AC9F-46AC-A02E-DB1A0EB80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682"/>
              <a:ext cx="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97">
              <a:extLst>
                <a:ext uri="{FF2B5EF4-FFF2-40B4-BE49-F238E27FC236}">
                  <a16:creationId xmlns:a16="http://schemas.microsoft.com/office/drawing/2014/main" id="{2F74A1C8-51C7-4992-A995-EE9BA84CC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3925"/>
              <a:ext cx="4015" cy="22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98">
              <a:extLst>
                <a:ext uri="{FF2B5EF4-FFF2-40B4-BE49-F238E27FC236}">
                  <a16:creationId xmlns:a16="http://schemas.microsoft.com/office/drawing/2014/main" id="{742C4AA7-CFE6-4F4B-BD0D-34E7E6FB1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682"/>
              <a:ext cx="8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99">
              <a:extLst>
                <a:ext uri="{FF2B5EF4-FFF2-40B4-BE49-F238E27FC236}">
                  <a16:creationId xmlns:a16="http://schemas.microsoft.com/office/drawing/2014/main" id="{4A2F02B1-47B7-4DD4-AD73-B5073314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682"/>
              <a:ext cx="9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300">
              <a:extLst>
                <a:ext uri="{FF2B5EF4-FFF2-40B4-BE49-F238E27FC236}">
                  <a16:creationId xmlns:a16="http://schemas.microsoft.com/office/drawing/2014/main" id="{04F5C44A-8813-4B7D-8778-955E67C37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954"/>
              <a:ext cx="1485" cy="286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301">
              <a:extLst>
                <a:ext uri="{FF2B5EF4-FFF2-40B4-BE49-F238E27FC236}">
                  <a16:creationId xmlns:a16="http://schemas.microsoft.com/office/drawing/2014/main" id="{3F3B1FF1-380A-4BB9-A4D9-58F9A3873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3976"/>
              <a:ext cx="1401" cy="1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02">
              <a:extLst>
                <a:ext uri="{FF2B5EF4-FFF2-40B4-BE49-F238E27FC236}">
                  <a16:creationId xmlns:a16="http://schemas.microsoft.com/office/drawing/2014/main" id="{21FCCC4B-A637-4817-ACB4-269B37AD1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3974"/>
              <a:ext cx="73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April 17, 2022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303">
              <a:extLst>
                <a:ext uri="{FF2B5EF4-FFF2-40B4-BE49-F238E27FC236}">
                  <a16:creationId xmlns:a16="http://schemas.microsoft.com/office/drawing/2014/main" id="{51822F8F-CE5A-4C91-A665-BD50040F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943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6" name="Rectangle 304">
              <a:extLst>
                <a:ext uri="{FF2B5EF4-FFF2-40B4-BE49-F238E27FC236}">
                  <a16:creationId xmlns:a16="http://schemas.microsoft.com/office/drawing/2014/main" id="{83FDABB2-88F2-4904-B97E-3DE9E73AF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954"/>
              <a:ext cx="4007" cy="286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305">
              <a:extLst>
                <a:ext uri="{FF2B5EF4-FFF2-40B4-BE49-F238E27FC236}">
                  <a16:creationId xmlns:a16="http://schemas.microsoft.com/office/drawing/2014/main" id="{204028BE-67CA-4262-8319-2ABDEC885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976"/>
              <a:ext cx="3923" cy="1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306">
              <a:extLst>
                <a:ext uri="{FF2B5EF4-FFF2-40B4-BE49-F238E27FC236}">
                  <a16:creationId xmlns:a16="http://schemas.microsoft.com/office/drawing/2014/main" id="{58CFF043-A8A7-43A3-BA5C-32FFF4A97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974"/>
              <a:ext cx="106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(Election Minus 205)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Rectangle 307">
              <a:extLst>
                <a:ext uri="{FF2B5EF4-FFF2-40B4-BE49-F238E27FC236}">
                  <a16:creationId xmlns:a16="http://schemas.microsoft.com/office/drawing/2014/main" id="{DC15C9B6-635B-4671-9C10-FB2F4BDAF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943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Rectangle 308">
              <a:extLst>
                <a:ext uri="{FF2B5EF4-FFF2-40B4-BE49-F238E27FC236}">
                  <a16:creationId xmlns:a16="http://schemas.microsoft.com/office/drawing/2014/main" id="{D882097A-B4D0-486B-8B3C-52B182B32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4097"/>
              <a:ext cx="3923" cy="1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309">
              <a:extLst>
                <a:ext uri="{FF2B5EF4-FFF2-40B4-BE49-F238E27FC236}">
                  <a16:creationId xmlns:a16="http://schemas.microsoft.com/office/drawing/2014/main" id="{4166B66E-4F42-44B0-919B-88B705659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4096"/>
              <a:ext cx="163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Statutory deadline to adopt map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2" name="Rectangle 310">
              <a:extLst>
                <a:ext uri="{FF2B5EF4-FFF2-40B4-BE49-F238E27FC236}">
                  <a16:creationId xmlns:a16="http://schemas.microsoft.com/office/drawing/2014/main" id="{22F95CB4-06C7-4A31-A3FD-0DD50E581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4065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3" name="Rectangle 311">
              <a:extLst>
                <a:ext uri="{FF2B5EF4-FFF2-40B4-BE49-F238E27FC236}">
                  <a16:creationId xmlns:a16="http://schemas.microsoft.com/office/drawing/2014/main" id="{B1E5CDB3-5879-40EB-8A18-9808B6E8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947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312">
              <a:extLst>
                <a:ext uri="{FF2B5EF4-FFF2-40B4-BE49-F238E27FC236}">
                  <a16:creationId xmlns:a16="http://schemas.microsoft.com/office/drawing/2014/main" id="{D8B9FBB1-2461-48F0-AB3B-95F819979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947"/>
              <a:ext cx="1485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313">
              <a:extLst>
                <a:ext uri="{FF2B5EF4-FFF2-40B4-BE49-F238E27FC236}">
                  <a16:creationId xmlns:a16="http://schemas.microsoft.com/office/drawing/2014/main" id="{E16637B4-6355-463B-8001-8C8897043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954"/>
              <a:ext cx="1485" cy="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314">
              <a:extLst>
                <a:ext uri="{FF2B5EF4-FFF2-40B4-BE49-F238E27FC236}">
                  <a16:creationId xmlns:a16="http://schemas.microsoft.com/office/drawing/2014/main" id="{A1ED7781-9645-4079-8932-776877AD5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947"/>
              <a:ext cx="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315">
              <a:extLst>
                <a:ext uri="{FF2B5EF4-FFF2-40B4-BE49-F238E27FC236}">
                  <a16:creationId xmlns:a16="http://schemas.microsoft.com/office/drawing/2014/main" id="{DFA34846-2E82-4889-9052-3AD32921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947"/>
              <a:ext cx="400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316">
              <a:extLst>
                <a:ext uri="{FF2B5EF4-FFF2-40B4-BE49-F238E27FC236}">
                  <a16:creationId xmlns:a16="http://schemas.microsoft.com/office/drawing/2014/main" id="{9B7B6D08-43E6-468B-9D2F-870AB6045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3954"/>
              <a:ext cx="4007" cy="22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317">
              <a:extLst>
                <a:ext uri="{FF2B5EF4-FFF2-40B4-BE49-F238E27FC236}">
                  <a16:creationId xmlns:a16="http://schemas.microsoft.com/office/drawing/2014/main" id="{B0C121E9-92EF-4F7F-878C-D64DA11D3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947"/>
              <a:ext cx="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318">
              <a:extLst>
                <a:ext uri="{FF2B5EF4-FFF2-40B4-BE49-F238E27FC236}">
                  <a16:creationId xmlns:a16="http://schemas.microsoft.com/office/drawing/2014/main" id="{459AE8AB-D3FB-48A0-93F4-CE6986ED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4219"/>
              <a:ext cx="1493" cy="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319">
              <a:extLst>
                <a:ext uri="{FF2B5EF4-FFF2-40B4-BE49-F238E27FC236}">
                  <a16:creationId xmlns:a16="http://schemas.microsoft.com/office/drawing/2014/main" id="{DDF9E664-E690-48F8-9604-3FC05D376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976"/>
              <a:ext cx="8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320">
              <a:extLst>
                <a:ext uri="{FF2B5EF4-FFF2-40B4-BE49-F238E27FC236}">
                  <a16:creationId xmlns:a16="http://schemas.microsoft.com/office/drawing/2014/main" id="{E978A5D7-B774-46A2-8312-D2D5608BF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424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321">
              <a:extLst>
                <a:ext uri="{FF2B5EF4-FFF2-40B4-BE49-F238E27FC236}">
                  <a16:creationId xmlns:a16="http://schemas.microsoft.com/office/drawing/2014/main" id="{478E0801-623A-4A7B-99D3-0988AFA3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424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322">
              <a:extLst>
                <a:ext uri="{FF2B5EF4-FFF2-40B4-BE49-F238E27FC236}">
                  <a16:creationId xmlns:a16="http://schemas.microsoft.com/office/drawing/2014/main" id="{79F41091-4023-448E-AD8F-F5D485B13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4240"/>
              <a:ext cx="1485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323">
              <a:extLst>
                <a:ext uri="{FF2B5EF4-FFF2-40B4-BE49-F238E27FC236}">
                  <a16:creationId xmlns:a16="http://schemas.microsoft.com/office/drawing/2014/main" id="{261A1F8B-9517-468C-A35B-E0B528F8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4219"/>
              <a:ext cx="4015" cy="21"/>
            </a:xfrm>
            <a:prstGeom prst="rect">
              <a:avLst/>
            </a:prstGeom>
            <a:solidFill>
              <a:srgbClr val="DCE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324">
              <a:extLst>
                <a:ext uri="{FF2B5EF4-FFF2-40B4-BE49-F238E27FC236}">
                  <a16:creationId xmlns:a16="http://schemas.microsoft.com/office/drawing/2014/main" id="{574522B7-0E67-4E08-930D-C11B09FD2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3976"/>
              <a:ext cx="8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325">
              <a:extLst>
                <a:ext uri="{FF2B5EF4-FFF2-40B4-BE49-F238E27FC236}">
                  <a16:creationId xmlns:a16="http://schemas.microsoft.com/office/drawing/2014/main" id="{55F3367A-5E13-4D2A-8687-E24EDCD2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4240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326">
              <a:extLst>
                <a:ext uri="{FF2B5EF4-FFF2-40B4-BE49-F238E27FC236}">
                  <a16:creationId xmlns:a16="http://schemas.microsoft.com/office/drawing/2014/main" id="{C4498041-605B-43AC-A533-34F34A16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4240"/>
              <a:ext cx="400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327">
              <a:extLst>
                <a:ext uri="{FF2B5EF4-FFF2-40B4-BE49-F238E27FC236}">
                  <a16:creationId xmlns:a16="http://schemas.microsoft.com/office/drawing/2014/main" id="{001CAA55-9F09-404F-9DA0-50A6F6150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3976"/>
              <a:ext cx="9" cy="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328">
              <a:extLst>
                <a:ext uri="{FF2B5EF4-FFF2-40B4-BE49-F238E27FC236}">
                  <a16:creationId xmlns:a16="http://schemas.microsoft.com/office/drawing/2014/main" id="{D60E0EBF-2CE2-44F5-8FA0-A92BB145A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4240"/>
              <a:ext cx="9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29">
              <a:extLst>
                <a:ext uri="{FF2B5EF4-FFF2-40B4-BE49-F238E27FC236}">
                  <a16:creationId xmlns:a16="http://schemas.microsoft.com/office/drawing/2014/main" id="{5102B158-1C61-4617-818F-2A0088AE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" y="4240"/>
              <a:ext cx="9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72" name="Picture 330">
              <a:extLst>
                <a:ext uri="{FF2B5EF4-FFF2-40B4-BE49-F238E27FC236}">
                  <a16:creationId xmlns:a16="http://schemas.microsoft.com/office/drawing/2014/main" id="{547C2521-8120-4240-AE2C-7C0A3D7FB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" y="896"/>
              <a:ext cx="2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3" name="Picture 331">
              <a:extLst>
                <a:ext uri="{FF2B5EF4-FFF2-40B4-BE49-F238E27FC236}">
                  <a16:creationId xmlns:a16="http://schemas.microsoft.com/office/drawing/2014/main" id="{64E707AF-AC74-443C-B2F9-DA30EE24E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" y="896"/>
              <a:ext cx="2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4" name="Picture 332">
              <a:extLst>
                <a:ext uri="{FF2B5EF4-FFF2-40B4-BE49-F238E27FC236}">
                  <a16:creationId xmlns:a16="http://schemas.microsoft.com/office/drawing/2014/main" id="{006B866F-0C1A-4B2E-9807-6114113AA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" y="1219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5" name="Picture 333">
              <a:extLst>
                <a:ext uri="{FF2B5EF4-FFF2-40B4-BE49-F238E27FC236}">
                  <a16:creationId xmlns:a16="http://schemas.microsoft.com/office/drawing/2014/main" id="{B28F94B0-69C0-49AC-879A-F655481CE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" y="1219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6" name="Picture 334">
              <a:extLst>
                <a:ext uri="{FF2B5EF4-FFF2-40B4-BE49-F238E27FC236}">
                  <a16:creationId xmlns:a16="http://schemas.microsoft.com/office/drawing/2014/main" id="{2203A02A-6098-4442-B8AB-14B7B33D9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" y="1486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7" name="Picture 335">
              <a:extLst>
                <a:ext uri="{FF2B5EF4-FFF2-40B4-BE49-F238E27FC236}">
                  <a16:creationId xmlns:a16="http://schemas.microsoft.com/office/drawing/2014/main" id="{0EB605A5-5EDD-4C8C-98BA-FF852B95E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" y="1486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8" name="Picture 336">
              <a:extLst>
                <a:ext uri="{FF2B5EF4-FFF2-40B4-BE49-F238E27FC236}">
                  <a16:creationId xmlns:a16="http://schemas.microsoft.com/office/drawing/2014/main" id="{879B74B4-AE71-4965-8ACA-5F29A0220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" y="1777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9" name="Picture 337">
              <a:extLst>
                <a:ext uri="{FF2B5EF4-FFF2-40B4-BE49-F238E27FC236}">
                  <a16:creationId xmlns:a16="http://schemas.microsoft.com/office/drawing/2014/main" id="{BD510A87-1F0E-48F1-88A6-4C28D3702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" y="1777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0" name="Picture 338">
              <a:extLst>
                <a:ext uri="{FF2B5EF4-FFF2-40B4-BE49-F238E27FC236}">
                  <a16:creationId xmlns:a16="http://schemas.microsoft.com/office/drawing/2014/main" id="{1264B893-0508-4597-8DE4-7E42D94F4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" y="2049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" name="Picture 339">
              <a:extLst>
                <a:ext uri="{FF2B5EF4-FFF2-40B4-BE49-F238E27FC236}">
                  <a16:creationId xmlns:a16="http://schemas.microsoft.com/office/drawing/2014/main" id="{E6EC2481-6AE0-487A-B36D-5EABDC3B6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" y="2049"/>
              <a:ext cx="29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" name="Picture 340">
              <a:extLst>
                <a:ext uri="{FF2B5EF4-FFF2-40B4-BE49-F238E27FC236}">
                  <a16:creationId xmlns:a16="http://schemas.microsoft.com/office/drawing/2014/main" id="{F283568F-89EC-4C51-A1D5-A58365D63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" y="2420"/>
              <a:ext cx="2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3" name="Picture 341">
              <a:extLst>
                <a:ext uri="{FF2B5EF4-FFF2-40B4-BE49-F238E27FC236}">
                  <a16:creationId xmlns:a16="http://schemas.microsoft.com/office/drawing/2014/main" id="{8759628E-0BC1-4F21-BB02-7B7A43496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" y="2420"/>
              <a:ext cx="2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4" name="Picture 341">
            <a:extLst>
              <a:ext uri="{FF2B5EF4-FFF2-40B4-BE49-F238E27FC236}">
                <a16:creationId xmlns:a16="http://schemas.microsoft.com/office/drawing/2014/main" id="{1A697057-98DA-4C2C-9600-869639B7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15" y="4419001"/>
            <a:ext cx="4714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" name="Picture 341">
            <a:extLst>
              <a:ext uri="{FF2B5EF4-FFF2-40B4-BE49-F238E27FC236}">
                <a16:creationId xmlns:a16="http://schemas.microsoft.com/office/drawing/2014/main" id="{2D6BDFA5-EDC2-4470-99DF-EB948B5F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4" y="4905535"/>
            <a:ext cx="4714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217404" y="2226169"/>
            <a:ext cx="3009600" cy="4319384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</a:rPr>
              <a:t>Equal Population</a:t>
            </a:r>
            <a:endParaRPr sz="1600" dirty="0">
              <a:solidFill>
                <a:srgbClr val="002060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Federal Voting Rights Act</a:t>
            </a:r>
            <a:endParaRPr sz="1600" dirty="0">
              <a:solidFill>
                <a:srgbClr val="002060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No Racial Gerrymandering</a:t>
            </a:r>
            <a:endParaRPr sz="1600" dirty="0">
              <a:solidFill>
                <a:srgbClr val="002060"/>
              </a:solidFill>
            </a:endParaRPr>
          </a:p>
          <a:p>
            <a:pPr marL="640080" lvl="1" indent="-175641">
              <a:spcBef>
                <a:spcPts val="550"/>
              </a:spcBef>
              <a:buSzPct val="70000"/>
              <a:buNone/>
            </a:pPr>
            <a:endParaRPr sz="20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7667190" y="2226170"/>
            <a:ext cx="3007200" cy="4348854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</a:rPr>
              <a:t>Minimize voters shifted to different election years.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02060"/>
                </a:solidFill>
              </a:rPr>
              <a:t>Respect voters’ choices / continuity in office.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sz="16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02060"/>
                </a:solidFill>
              </a:rPr>
              <a:t>Future population growth.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sz="16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1600" dirty="0">
                <a:solidFill>
                  <a:srgbClr val="002060"/>
                </a:solidFill>
              </a:rPr>
              <a:t>Preserving the core of existing districts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217404" y="1368521"/>
            <a:ext cx="3009600" cy="788641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960"/>
            </a:pPr>
            <a:r>
              <a:rPr lang="en-US" dirty="0">
                <a:solidFill>
                  <a:schemeClr val="lt1"/>
                </a:solidFill>
                <a:latin typeface="Corbel" panose="020B0503020204020204" pitchFamily="34" charset="0"/>
                <a:ea typeface="Garamond"/>
                <a:cs typeface="Garamond"/>
                <a:sym typeface="Garamond"/>
              </a:rPr>
              <a:t>FEDERAL LAWS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422318" y="1368524"/>
            <a:ext cx="3009600" cy="788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960"/>
            </a:pPr>
            <a:r>
              <a:rPr lang="en-US" dirty="0">
                <a:solidFill>
                  <a:schemeClr val="lt1"/>
                </a:solidFill>
                <a:latin typeface="Corbel" panose="020B0503020204020204" pitchFamily="34" charset="0"/>
                <a:ea typeface="Garamond"/>
                <a:cs typeface="Garamond"/>
                <a:sym typeface="Garamond"/>
              </a:rPr>
              <a:t>CALIFORNIA CRITERIA FOR </a:t>
            </a:r>
            <a:br>
              <a:rPr lang="en-US" dirty="0">
                <a:solidFill>
                  <a:schemeClr val="lt1"/>
                </a:solidFill>
                <a:latin typeface="Corbel" panose="020B0503020204020204" pitchFamily="34" charset="0"/>
                <a:ea typeface="Garamond"/>
                <a:cs typeface="Garamond"/>
                <a:sym typeface="Garamond"/>
              </a:rPr>
            </a:br>
            <a:r>
              <a:rPr lang="en-US" dirty="0">
                <a:solidFill>
                  <a:schemeClr val="lt1"/>
                </a:solidFill>
                <a:latin typeface="Corbel" panose="020B0503020204020204" pitchFamily="34" charset="0"/>
                <a:ea typeface="Garamond"/>
                <a:cs typeface="Garamond"/>
                <a:sym typeface="Garamond"/>
              </a:rPr>
              <a:t>CITIES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4422318" y="2226169"/>
            <a:ext cx="3009600" cy="434885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indent="-231775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  <a:t>Geographically contiguous</a:t>
            </a:r>
            <a:b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</a:br>
            <a:endParaRPr sz="1600" dirty="0">
              <a:solidFill>
                <a:srgbClr val="002060"/>
              </a:solidFill>
            </a:endParaRPr>
          </a:p>
          <a:p>
            <a:pPr marL="231775" indent="-231775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</a:br>
            <a:r>
              <a:rPr lang="en-US" sz="1600" i="1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b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</a:br>
            <a:endParaRPr sz="1600" dirty="0">
              <a:solidFill>
                <a:srgbClr val="002060"/>
              </a:solidFill>
              <a:ea typeface="Garamond"/>
              <a:cs typeface="Garamond"/>
              <a:sym typeface="Garamond"/>
            </a:endParaRPr>
          </a:p>
          <a:p>
            <a:pPr marL="231775" indent="-231775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  <a:t>Easily identifiable boundaries</a:t>
            </a:r>
            <a:b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</a:br>
            <a:endParaRPr sz="1600" dirty="0">
              <a:solidFill>
                <a:srgbClr val="002060"/>
              </a:solidFill>
            </a:endParaRPr>
          </a:p>
          <a:p>
            <a:pPr marL="231775" indent="-231775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  <a:t>Compact </a:t>
            </a:r>
            <a:r>
              <a:rPr lang="en-US" sz="1600" i="1" dirty="0">
                <a:solidFill>
                  <a:srgbClr val="002060"/>
                </a:solidFill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lang="en-US" sz="1600" i="1" dirty="0">
              <a:solidFill>
                <a:srgbClr val="002060"/>
              </a:solidFill>
              <a:sym typeface="Garamond"/>
            </a:endParaRPr>
          </a:p>
          <a:p>
            <a:pPr algn="ctr">
              <a:spcBef>
                <a:spcPts val="700"/>
              </a:spcBef>
            </a:pPr>
            <a:endParaRPr lang="en-US" sz="900" b="1" dirty="0">
              <a:solidFill>
                <a:srgbClr val="002060"/>
              </a:solidFill>
              <a:ea typeface="Garamond"/>
              <a:cs typeface="Garamond"/>
              <a:sym typeface="Garamond"/>
            </a:endParaRPr>
          </a:p>
          <a:p>
            <a:pPr algn="ctr">
              <a:spcBef>
                <a:spcPts val="700"/>
              </a:spcBef>
            </a:pPr>
            <a:r>
              <a:rPr lang="en-US" sz="1200" b="1" u="sng" dirty="0">
                <a:solidFill>
                  <a:srgbClr val="C13F3F"/>
                </a:solidFill>
                <a:ea typeface="Garamond"/>
                <a:cs typeface="Garamond"/>
                <a:sym typeface="Garamond"/>
              </a:rPr>
              <a:t>PROHIBITED</a:t>
            </a:r>
            <a:br>
              <a:rPr lang="en-US" sz="1200" b="1" dirty="0">
                <a:solidFill>
                  <a:srgbClr val="C13F3F"/>
                </a:solidFill>
                <a:ea typeface="Garamond"/>
                <a:cs typeface="Garamond"/>
                <a:sym typeface="Garamond"/>
              </a:rPr>
            </a:br>
            <a:r>
              <a:rPr lang="en-US" sz="1200" b="1" dirty="0">
                <a:solidFill>
                  <a:srgbClr val="C13F3F"/>
                </a:solidFill>
                <a:ea typeface="Garamond"/>
                <a:cs typeface="Garamond"/>
                <a:sym typeface="Garamond"/>
              </a:rPr>
              <a:t>SHALL NOT FAVOR OR DISCRIMINATE AGAINST A POLITICAL PARTY.</a:t>
            </a:r>
          </a:p>
        </p:txBody>
      </p:sp>
      <p:sp>
        <p:nvSpPr>
          <p:cNvPr id="144" name="Google Shape;144;p3"/>
          <p:cNvSpPr txBox="1"/>
          <p:nvPr/>
        </p:nvSpPr>
        <p:spPr>
          <a:xfrm>
            <a:off x="7657232" y="1368524"/>
            <a:ext cx="3007200" cy="7886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960"/>
            </a:pPr>
            <a:r>
              <a:rPr lang="en-US" dirty="0">
                <a:solidFill>
                  <a:schemeClr val="lt1"/>
                </a:solidFill>
                <a:latin typeface="Corbel" panose="020B0503020204020204" pitchFamily="34" charset="0"/>
                <a:ea typeface="Garamond"/>
                <a:cs typeface="Garamond"/>
                <a:sym typeface="Garamond"/>
              </a:rPr>
              <a:t>OTHER TRADITIONAL REDISTRICTING PRINCIPLES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1817" y="348414"/>
            <a:ext cx="11064665" cy="626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B9705"/>
                </a:solidFill>
              </a:rPr>
              <a:t>REDISTRICTING RULES &amp; GOALS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94887" y="1040907"/>
            <a:ext cx="9599572" cy="0"/>
          </a:xfrm>
          <a:prstGeom prst="line">
            <a:avLst/>
          </a:prstGeom>
          <a:ln w="38100">
            <a:solidFill>
              <a:srgbClr val="FB9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/>
              <a:t>REDISTRICTING COMMUNITY WORKSHOP</a:t>
            </a:r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3047741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National Demographics Corp.</a:t>
            </a:r>
          </a:p>
        </p:txBody>
      </p:sp>
    </p:spTree>
    <p:extLst>
      <p:ext uri="{BB962C8B-B14F-4D97-AF65-F5344CB8AC3E}">
        <p14:creationId xmlns:p14="http://schemas.microsoft.com/office/powerpoint/2010/main" val="4613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73" y="384561"/>
            <a:ext cx="10862543" cy="5775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rgbClr val="FB9705"/>
                </a:solidFill>
              </a:rPr>
              <a:t>DEMOGRAPHIC SUMMARY OF EXISTING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106680" y="1127155"/>
            <a:ext cx="10109674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Table shows official California-adjusted 2020 demographic data</a:t>
            </a:r>
          </a:p>
          <a:p>
            <a:pPr algn="ctr"/>
            <a:endParaRPr lang="en-US" sz="10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Each of the five districts must contain about 16,838 people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3" y="2293716"/>
            <a:ext cx="10862543" cy="4245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4773" y="5320825"/>
            <a:ext cx="8567227" cy="1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91E48-2B30-4013-9094-8EB4E9CAE3E5}"/>
              </a:ext>
            </a:extLst>
          </p:cNvPr>
          <p:cNvSpPr txBox="1"/>
          <p:nvPr/>
        </p:nvSpPr>
        <p:spPr>
          <a:xfrm>
            <a:off x="7476227" y="341768"/>
            <a:ext cx="33528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Population Balanced at 5.46%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District 2 is 45% Latino Citizen Voting Age Population, which does not achieve a majority Latino CVAP achieved in other maps.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District 1 is non-contiguous at Kensington Drive due to the Census Bureau reconfiguring the census block geography.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While balanced, the existing districts map should not be adopted due to the low Latino CVAP and the non-contiguous D1.</a:t>
            </a: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BF7F-3F73-4F25-8198-B17906E7D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/>
        </p:blipFill>
        <p:spPr>
          <a:xfrm>
            <a:off x="1362973" y="341768"/>
            <a:ext cx="544276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AA88A-5B92-4218-9F5A-3EEAC41D9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914" y="4311770"/>
            <a:ext cx="7741821" cy="24319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01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4773" y="5320825"/>
            <a:ext cx="8567227" cy="1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91E48-2B30-4013-9094-8EB4E9CAE3E5}"/>
              </a:ext>
            </a:extLst>
          </p:cNvPr>
          <p:cNvSpPr txBox="1"/>
          <p:nvPr/>
        </p:nvSpPr>
        <p:spPr>
          <a:xfrm>
            <a:off x="7364084" y="341768"/>
            <a:ext cx="3352800" cy="40164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Balanced at 7.38%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2 is 52% Latino Citizen Voting Age Population.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2 does not extend below the 91 freeway.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Districts 1 and 2 follow the same geography as the Buena Park Library's newly-adopted Green Map. </a:t>
            </a:r>
            <a:endParaRPr lang="en-US" sz="1500" b="1" dirty="0">
              <a:solidFill>
                <a:srgbClr val="00206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1 extends southerly to Whitaker Street.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District 2 jog between 8th and 9th street along Western is necessary for population balance. </a:t>
            </a:r>
          </a:p>
          <a:p>
            <a:pPr>
              <a:spcAft>
                <a:spcPts val="600"/>
              </a:spcAft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BF7F-3F73-4F25-8198-B17906E7D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/>
        </p:blipFill>
        <p:spPr>
          <a:xfrm>
            <a:off x="1362973" y="341768"/>
            <a:ext cx="544276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AA88A-5B92-4218-9F5A-3EEAC41D9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651" y="4279177"/>
            <a:ext cx="7746973" cy="24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743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4773" y="5320825"/>
            <a:ext cx="8567227" cy="1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91E48-2B30-4013-9094-8EB4E9CAE3E5}"/>
              </a:ext>
            </a:extLst>
          </p:cNvPr>
          <p:cNvSpPr txBox="1"/>
          <p:nvPr/>
        </p:nvSpPr>
        <p:spPr>
          <a:xfrm>
            <a:off x="7563329" y="341768"/>
            <a:ext cx="3352800" cy="3016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Balanced at 6.67%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2 is 52% Latino Citizen Voting Age Population.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the same D1 and D2 boundaries as Teal.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the "El" Tract together in D5.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the "San" Tract between La Palma Avenue and Crescent Avenue together.</a:t>
            </a:r>
          </a:p>
          <a:p>
            <a:pPr>
              <a:spcAft>
                <a:spcPts val="600"/>
              </a:spcAft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BF7F-3F73-4F25-8198-B17906E7D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/>
        </p:blipFill>
        <p:spPr>
          <a:xfrm>
            <a:off x="1362973" y="341768"/>
            <a:ext cx="544276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AA88A-5B92-4218-9F5A-3EEAC41D9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156" y="4265210"/>
            <a:ext cx="7790877" cy="2478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31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4773" y="5320825"/>
            <a:ext cx="8567227" cy="1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91E48-2B30-4013-9094-8EB4E9CAE3E5}"/>
              </a:ext>
            </a:extLst>
          </p:cNvPr>
          <p:cNvSpPr txBox="1"/>
          <p:nvPr/>
        </p:nvSpPr>
        <p:spPr>
          <a:xfrm>
            <a:off x="7396221" y="341768"/>
            <a:ext cx="3352800" cy="32470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Balanced at 4.29%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2 is 50%+ Latino Citizen Voting Age Population.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2 does not extend below the 91 freeway.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1 extends southerly to Commonwealth.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District 2 jog between 9th street and Melrose Street along Western is necessary for population balance.</a:t>
            </a:r>
          </a:p>
          <a:p>
            <a:pPr>
              <a:spcAft>
                <a:spcPts val="600"/>
              </a:spcAft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BF7F-3F73-4F25-8198-B17906E7D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/>
        </p:blipFill>
        <p:spPr>
          <a:xfrm>
            <a:off x="1362973" y="341768"/>
            <a:ext cx="544276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AA88A-5B92-4218-9F5A-3EEAC41D9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037" y="4259292"/>
            <a:ext cx="7809479" cy="2484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15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4773" y="5320825"/>
            <a:ext cx="8567227" cy="1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91E48-2B30-4013-9094-8EB4E9CAE3E5}"/>
              </a:ext>
            </a:extLst>
          </p:cNvPr>
          <p:cNvSpPr txBox="1"/>
          <p:nvPr/>
        </p:nvSpPr>
        <p:spPr>
          <a:xfrm>
            <a:off x="7293068" y="341768"/>
            <a:ext cx="3352800" cy="3016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Balanced at 2.45%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2 is 50%+ Latino Citizen Voting Age Population.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the same D1 and D2 boundaries as Yellow.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the "El" Tract together in D5.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the "San" Tract between La Palma Avenue and Crescent Avenue together.</a:t>
            </a:r>
          </a:p>
          <a:p>
            <a:pPr>
              <a:spcAft>
                <a:spcPts val="600"/>
              </a:spcAft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BF7F-3F73-4F25-8198-B17906E7D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/>
        </p:blipFill>
        <p:spPr>
          <a:xfrm>
            <a:off x="1362973" y="341768"/>
            <a:ext cx="544276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AA88A-5B92-4218-9F5A-3EEAC41D9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652" y="4251385"/>
            <a:ext cx="7834334" cy="2492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781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1851</TotalTime>
  <Words>868</Words>
  <Application>Microsoft Office PowerPoint</Application>
  <PresentationFormat>Widescreen</PresentationFormat>
  <Paragraphs>179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Garamond</vt:lpstr>
      <vt:lpstr>Symbol</vt:lpstr>
      <vt:lpstr>Wingdings</vt:lpstr>
      <vt:lpstr>Ecology 16x9</vt:lpstr>
      <vt:lpstr>REDISTRICTING BUENA PARK</vt:lpstr>
      <vt:lpstr>PowerPoint Presentation</vt:lpstr>
      <vt:lpstr>PowerPoint Presentation</vt:lpstr>
      <vt:lpstr>DEMOGRAPHIC SUMMARY OF EXISTING DISTRICTS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WWW.REDISTRICTBP.ORG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Jimenez, Adria</dc:creator>
  <cp:lastModifiedBy>Shalice Tilton</cp:lastModifiedBy>
  <cp:revision>142</cp:revision>
  <cp:lastPrinted>2021-10-08T22:54:41Z</cp:lastPrinted>
  <dcterms:created xsi:type="dcterms:W3CDTF">2021-07-20T21:37:08Z</dcterms:created>
  <dcterms:modified xsi:type="dcterms:W3CDTF">2022-01-20T20:38:22Z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