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5"/>
  </p:notesMasterIdLst>
  <p:handoutMasterIdLst>
    <p:handoutMasterId r:id="rId16"/>
  </p:handoutMasterIdLst>
  <p:sldIdLst>
    <p:sldId id="282" r:id="rId3"/>
    <p:sldId id="312" r:id="rId4"/>
    <p:sldId id="338" r:id="rId5"/>
    <p:sldId id="339" r:id="rId6"/>
    <p:sldId id="340" r:id="rId7"/>
    <p:sldId id="269" r:id="rId8"/>
    <p:sldId id="341" r:id="rId9"/>
    <p:sldId id="334" r:id="rId10"/>
    <p:sldId id="346" r:id="rId11"/>
    <p:sldId id="347" r:id="rId12"/>
    <p:sldId id="348" r:id="rId13"/>
    <p:sldId id="345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D538E3D-CFD5-47A5-8DC6-B1214B8A87C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581"/>
            <a:ext cx="3648004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r>
              <a:rPr lang="en-US"/>
              <a:t>©2022 Atkinson, Andelson, Loya, Ruud &amp; Romo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CC618FE-5967-4A4D-AA6E-3516E52B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E0D2F2C-274A-48A5-B608-0ECD24D511A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648004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r>
              <a:rPr lang="en-US"/>
              <a:t>©2022 Atkinson, Andelson, Loya, Ruud &amp; Romo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8CD45F8B-6FD0-4C1B-B440-0B6A64FC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54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09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52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7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72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6988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5904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3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836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0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790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7260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07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2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Monrovia Unified School District</a:t>
            </a:r>
            <a:br>
              <a:rPr lang="en-US" sz="3600" b="1" dirty="0"/>
            </a:br>
            <a:r>
              <a:rPr lang="en-US" sz="3600" b="1" dirty="0"/>
              <a:t>Community Forum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-76200" y="6068699"/>
            <a:ext cx="236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May 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B Garamond"/>
                <a:ea typeface="EB Garamond"/>
                <a:cs typeface="EB Garamond"/>
                <a:sym typeface="EB Garamond"/>
              </a:rPr>
              <a:t>, 2024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1D65D-DAF6-0191-4CEA-F0919AE30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12" y="125350"/>
            <a:ext cx="1632067" cy="3760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7E473-E7E4-B8BC-6D02-7DF326F5A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2162"/>
            <a:ext cx="2895600" cy="4767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Tan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%4.41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FA965-FFA0-0526-949F-0D7782AC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10903" r="22500" b="7333"/>
          <a:stretch/>
        </p:blipFill>
        <p:spPr>
          <a:xfrm>
            <a:off x="2590800" y="1110000"/>
            <a:ext cx="3962400" cy="50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Yellow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%5.25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16380-A85D-A3B3-6331-9C36793A5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10567" r="22500" b="7732"/>
          <a:stretch/>
        </p:blipFill>
        <p:spPr>
          <a:xfrm>
            <a:off x="2667000" y="1175398"/>
            <a:ext cx="3962400" cy="50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Turn: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4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area do you consider your neighborhood?</a:t>
            </a:r>
            <a:endParaRPr sz="2400" b="1" dirty="0">
              <a:solidFill>
                <a:srgbClr val="002060"/>
              </a:solidFill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 your “communities of interest”?</a:t>
            </a:r>
          </a:p>
          <a:p>
            <a:pPr marL="594360" lvl="2" indent="0">
              <a:buSzPts val="1200"/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594360" lvl="2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 lvl="2"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Geographic boundaries</a:t>
            </a:r>
          </a:p>
          <a:p>
            <a:pPr lvl="2"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594360" lvl="2" indent="0">
              <a:buSzPts val="1200"/>
              <a:buNone/>
            </a:pPr>
            <a:r>
              <a:rPr lang="en-US" sz="1800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lang="en-US" sz="1000" dirty="0">
              <a:solidFill>
                <a:srgbClr val="002060"/>
              </a:solidFill>
            </a:endParaRPr>
          </a:p>
          <a:p>
            <a:pPr marL="0" indent="0">
              <a:buSzPts val="1200"/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SzPts val="1200"/>
              <a:buNone/>
            </a:pPr>
            <a:r>
              <a:rPr lang="en-US" sz="2400" b="1" dirty="0">
                <a:solidFill>
                  <a:srgbClr val="002060"/>
                </a:solidFill>
              </a:rPr>
              <a:t>Any other questions about the process, criteria, maps, or any other part of this process?</a:t>
            </a: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2599390"/>
              </p:ext>
            </p:extLst>
          </p:nvPr>
        </p:nvGraphicFramePr>
        <p:xfrm>
          <a:off x="533400" y="1143000"/>
          <a:ext cx="815340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17 &amp;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22 – 6 PM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Education / Opportunity for feedback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Monrovia High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6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13 – 6 PM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Education / Opportunity for feedback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Zoom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9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15 &amp;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 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20 – 6 PM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Education / Opportunity for feedback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Monrovia High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91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22 or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selected and a County Committee petition filed via resolution.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County Committee Hearing and Vote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County Committee on School District Organization holds a hearing and holds a final vote on the District’s transition and map.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5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2. California Criteria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25" y="4174078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Avoid division of neighborhoods and “communities of interest”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</a:b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Avoid division of Cities and Census Designated Places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</a:b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2. California Prohibition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F0000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Future population growth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5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809335" cy="1298019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52400" y="1981200"/>
            <a:ext cx="2438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Each of the five trustee areas must contain about 8,894 people.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FF49DE-46FE-DA2D-0B9A-5739C3055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7584"/>
          <a:ext cx="5943600" cy="630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46" imgH="5783686" progId="Excel.Sheet.12">
                  <p:embed/>
                </p:oleObj>
              </mc:Choice>
              <mc:Fallback>
                <p:oleObj name="Worksheet" r:id="rId2" imgW="5448446" imgH="578368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FF49DE-46FE-DA2D-0B9A-5739C3055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17584"/>
                        <a:ext cx="5943600" cy="630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E6375AE1-D9FA-779E-B4B8-75968193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0" y="990600"/>
            <a:ext cx="2947073" cy="502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7C4D23F9-ECA1-87FC-94F4-8321C9E1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27" y="990600"/>
            <a:ext cx="2947073" cy="502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Protected Class CVAP</a:t>
            </a:r>
          </a:p>
        </p:txBody>
      </p:sp>
      <p:pic>
        <p:nvPicPr>
          <p:cNvPr id="14" name="Picture 13" descr="A map of a neighborhood&#10;&#10;Description automatically generated">
            <a:extLst>
              <a:ext uri="{FF2B5EF4-FFF2-40B4-BE49-F238E27FC236}">
                <a16:creationId xmlns:a16="http://schemas.microsoft.com/office/drawing/2014/main" id="{431B4281-4200-8612-0625-9C694879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990600"/>
            <a:ext cx="2895600" cy="502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neighborhood&#10;&#10;Description automatically generated">
            <a:extLst>
              <a:ext uri="{FF2B5EF4-FFF2-40B4-BE49-F238E27FC236}">
                <a16:creationId xmlns:a16="http://schemas.microsoft.com/office/drawing/2014/main" id="{CB2920BC-3083-ED62-90E1-EB1F87F77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603"/>
            <a:ext cx="1953473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map of a neighborhood&#10;&#10;Description automatically generated">
            <a:extLst>
              <a:ext uri="{FF2B5EF4-FFF2-40B4-BE49-F238E27FC236}">
                <a16:creationId xmlns:a16="http://schemas.microsoft.com/office/drawing/2014/main" id="{0BF42724-AEA6-01E5-3DA8-8DE44D234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94" y="1450926"/>
            <a:ext cx="1953473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Maps &amp; Demographics</a:t>
            </a:r>
          </a:p>
        </p:txBody>
      </p:sp>
      <p:pic>
        <p:nvPicPr>
          <p:cNvPr id="10" name="Picture 9" descr="A map of a neighborhood&#10;&#10;Description automatically generated">
            <a:extLst>
              <a:ext uri="{FF2B5EF4-FFF2-40B4-BE49-F238E27FC236}">
                <a16:creationId xmlns:a16="http://schemas.microsoft.com/office/drawing/2014/main" id="{928545E1-0917-C007-CA57-389AB61A4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55" y="1447800"/>
            <a:ext cx="201145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map of a college campus&#10;&#10;Description automatically generated">
            <a:extLst>
              <a:ext uri="{FF2B5EF4-FFF2-40B4-BE49-F238E27FC236}">
                <a16:creationId xmlns:a16="http://schemas.microsoft.com/office/drawing/2014/main" id="{06E8ABC6-F55E-4D8D-7D4E-4878D9616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48" y="1447800"/>
            <a:ext cx="201145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map of a city&#10;&#10;Description automatically generated">
            <a:extLst>
              <a:ext uri="{FF2B5EF4-FFF2-40B4-BE49-F238E27FC236}">
                <a16:creationId xmlns:a16="http://schemas.microsoft.com/office/drawing/2014/main" id="{879309CC-D25A-2D03-E5C2-4EBCAE3283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42" y="1447800"/>
            <a:ext cx="201145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4942936" cy="871299"/>
          </a:xfrm>
        </p:spPr>
        <p:txBody>
          <a:bodyPr>
            <a:normAutofit/>
          </a:bodyPr>
          <a:lstStyle/>
          <a:p>
            <a:r>
              <a:rPr lang="en-US" b="1" dirty="0"/>
              <a:t>Schools &amp; Trustees</a:t>
            </a:r>
          </a:p>
        </p:txBody>
      </p:sp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16B52DC0-ED99-A5A0-40BF-1790A723073D}"/>
              </a:ext>
            </a:extLst>
          </p:cNvPr>
          <p:cNvSpPr txBox="1">
            <a:spLocks/>
          </p:cNvSpPr>
          <p:nvPr/>
        </p:nvSpPr>
        <p:spPr>
          <a:xfrm>
            <a:off x="457200" y="1295401"/>
            <a:ext cx="3007200" cy="1295400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A4B15EF8-6154-0E73-0D09-5AD0824A6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3337183" cy="624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4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Maroon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2F50C1A-736F-841E-8F8E-9C36E539FC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5685" t="9068" r="21726" b="7912"/>
          <a:stretch/>
        </p:blipFill>
        <p:spPr>
          <a:xfrm>
            <a:off x="2514600" y="1142366"/>
            <a:ext cx="4191000" cy="510603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%6.27</a:t>
            </a:r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Green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%5.85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13E61-4908-AD1A-031F-B8609D7E1E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6410" t="10904" r="22469" b="6418"/>
          <a:stretch/>
        </p:blipFill>
        <p:spPr>
          <a:xfrm>
            <a:off x="2590800" y="1173408"/>
            <a:ext cx="4038600" cy="5074992"/>
          </a:xfrm>
        </p:spPr>
      </p:pic>
    </p:spTree>
    <p:extLst>
      <p:ext uri="{BB962C8B-B14F-4D97-AF65-F5344CB8AC3E}">
        <p14:creationId xmlns:p14="http://schemas.microsoft.com/office/powerpoint/2010/main" val="1828030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4.0"/>
  <p:tag name="AS_RELEASE_DATE" val="2023.02.14"/>
  <p:tag name="AS_TITLE" val="Aspose.Slides for .NET 4.0 Client Profile"/>
  <p:tag name="AS_VERSION" val="23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 C E R R I T O S ! 5 0 2 8 7 1 7 0 . 1 < / d o c u m e n t i d >  
     < s e n d e r i d > R Z W < / s e n d e r i d >  
     < s e n d e r e m a i l > R O N A L D . W E N K A R T @ A A L R R . C O M < / s e n d e r e m a i l >  
     < l a s t m o d i f i e d > 2 0 2 4 - 0 4 - 1 6 T 1 1 : 1 7 : 3 1 . 0 0 0 0 0 0 0 - 0 7 : 0 0 < / l a s t m o d i f i e d >  
     < d a t a b a s e > C E R R I T O S < / d a t a b a s e >  
 < / p r o p e r t i e s > 
</file>

<file path=customXml/itemProps1.xml><?xml version="1.0" encoding="utf-8"?>
<ds:datastoreItem xmlns:ds="http://schemas.openxmlformats.org/officeDocument/2006/customXml" ds:itemID="{1693AFA6-8394-485C-B4BD-5138D69AF98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AALRR_Template</Template>
  <TotalTime>0</TotalTime>
  <Words>469</Words>
  <Application>Microsoft Office PowerPoint</Application>
  <PresentationFormat>On-screen Show (4:3)</PresentationFormat>
  <Paragraphs>82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Monrovia Unified School District Community Forum</vt:lpstr>
      <vt:lpstr>Districting Process</vt:lpstr>
      <vt:lpstr>Districting Rules and Goals</vt:lpstr>
      <vt:lpstr>Demographic Summary</vt:lpstr>
      <vt:lpstr>Protected Class CVAP</vt:lpstr>
      <vt:lpstr>Other Maps &amp; Demographics</vt:lpstr>
      <vt:lpstr>Schools &amp; Trustees</vt:lpstr>
      <vt:lpstr>Draft Maps: Maroon</vt:lpstr>
      <vt:lpstr>Draft Maps: Green</vt:lpstr>
      <vt:lpstr>Draft Maps: Tan</vt:lpstr>
      <vt:lpstr>Draft Maps: Yellow</vt:lpstr>
      <vt:lpstr>Your Turn: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2024-05-09T16:28:54Z</dcterms:modified>
</cp:coreProperties>
</file>