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82" r:id="rId2"/>
    <p:sldId id="284" r:id="rId3"/>
    <p:sldId id="366" r:id="rId4"/>
    <p:sldId id="299" r:id="rId5"/>
    <p:sldId id="333" r:id="rId6"/>
    <p:sldId id="265" r:id="rId7"/>
    <p:sldId id="364" r:id="rId8"/>
    <p:sldId id="326" r:id="rId9"/>
    <p:sldId id="367" r:id="rId10"/>
    <p:sldId id="368" r:id="rId11"/>
    <p:sldId id="369" r:id="rId12"/>
    <p:sldId id="370" r:id="rId13"/>
    <p:sldId id="352" r:id="rId14"/>
    <p:sldId id="305" r:id="rId15"/>
    <p:sldId id="371" r:id="rId16"/>
    <p:sldId id="321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7582" autoAdjust="0"/>
  </p:normalViewPr>
  <p:slideViewPr>
    <p:cSldViewPr>
      <p:cViewPr varScale="1">
        <p:scale>
          <a:sx n="72" d="100"/>
          <a:sy n="72" d="100"/>
        </p:scale>
        <p:origin x="9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23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0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07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92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February 15, 2022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February 15, 2022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February 15,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rawhmb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rawhmb.org/wp-content/uploads/2021/12/402-Full.pdf" TargetMode="External"/><Relationship Id="rId13" Type="http://schemas.openxmlformats.org/officeDocument/2006/relationships/hyperlink" Target="http://drawhmb.org/wp-content/uploads/2021/12/403b.pdf" TargetMode="External"/><Relationship Id="rId3" Type="http://schemas.openxmlformats.org/officeDocument/2006/relationships/hyperlink" Target="http://drawhmb.org/wp-content/uploads/2021/12/504c-Detail-Copy.pdf" TargetMode="External"/><Relationship Id="rId7" Type="http://schemas.openxmlformats.org/officeDocument/2006/relationships/hyperlink" Target="http://drawhmb.org/wp-content/uploads/2021/12/503b.pdf" TargetMode="External"/><Relationship Id="rId12" Type="http://schemas.openxmlformats.org/officeDocument/2006/relationships/hyperlink" Target="http://drawhmb.org/wp-content/uploads/2021/12/403b-Detail.pdf" TargetMode="External"/><Relationship Id="rId2" Type="http://schemas.openxmlformats.org/officeDocument/2006/relationships/hyperlink" Target="http://drawhmb.org/wp-content/uploads/2021/12/504c-Fu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12/503b-Detail.pdf" TargetMode="External"/><Relationship Id="rId11" Type="http://schemas.openxmlformats.org/officeDocument/2006/relationships/hyperlink" Target="http://drawhmb.org/wp-content/uploads/2021/12/403b-Full.pdf" TargetMode="External"/><Relationship Id="rId5" Type="http://schemas.openxmlformats.org/officeDocument/2006/relationships/hyperlink" Target="http://drawhmb.org/wp-content/uploads/2021/12/503b-Full.pdf" TargetMode="External"/><Relationship Id="rId10" Type="http://schemas.openxmlformats.org/officeDocument/2006/relationships/hyperlink" Target="http://drawhmb.org/wp-content/uploads/2021/12/402.pdf" TargetMode="External"/><Relationship Id="rId4" Type="http://schemas.openxmlformats.org/officeDocument/2006/relationships/hyperlink" Target="http://drawhmb.org/wp-content/uploads/2021/12/504c.pdf" TargetMode="External"/><Relationship Id="rId9" Type="http://schemas.openxmlformats.org/officeDocument/2006/relationships/hyperlink" Target="http://drawhmb.org/wp-content/uploads/2021/12/402-Detail.pdf" TargetMode="External"/><Relationship Id="rId14" Type="http://schemas.openxmlformats.org/officeDocument/2006/relationships/hyperlink" Target="https://arcg.is/1STi8P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8232-9194-4E36-8067-48EA1211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3324127" cy="59436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21946" y="1856369"/>
            <a:ext cx="8023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Half Moon Bay</a:t>
            </a:r>
            <a:br>
              <a:rPr lang="en-US" sz="3600" b="1" dirty="0"/>
            </a:br>
            <a:r>
              <a:rPr lang="en-US" sz="3600" b="1" dirty="0"/>
              <a:t>Redistricting Map Adoption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EB Garamond"/>
                <a:ea typeface="EB Garamond"/>
                <a:cs typeface="EB Garamond"/>
                <a:sym typeface="EB Garamond"/>
              </a:rPr>
              <a:t>February 15, 2022</a:t>
            </a:r>
            <a:endParaRPr sz="1800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D600F-A5F4-4290-BDEA-7535E994B6ED}"/>
              </a:ext>
            </a:extLst>
          </p:cNvPr>
          <p:cNvSpPr txBox="1"/>
          <p:nvPr/>
        </p:nvSpPr>
        <p:spPr>
          <a:xfrm>
            <a:off x="321946" y="3622619"/>
            <a:ext cx="55245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Redistricting Advisory Committee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Marin Holt, Chair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Paul Gater, Vice Chair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Hal Bogner, Committee Member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Steve Maller, Committee Member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Claudia Marshall, Committee Member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Phil Marshall, Committee Member </a:t>
            </a: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Michal Settles, Committee Member </a:t>
            </a:r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503b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34E94-5A85-4DF7-AA79-2433645F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4225"/>
            <a:ext cx="3022793" cy="6082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6E003-9449-43AB-8D9D-62304C9E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19707"/>
            <a:ext cx="5334000" cy="46930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763E4-0DEB-4809-B9AD-3BF9AB27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F4127-A34F-4FBF-BA69-7487CC473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5319047"/>
            <a:ext cx="7590178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402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5331F-3B40-4189-B81B-BD8BECCF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8" y="628287"/>
            <a:ext cx="5334000" cy="4693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3EFBF-07AF-44A8-9E86-BF2D8618E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57" y="381000"/>
            <a:ext cx="2925292" cy="57734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176A7-BC74-46B6-A0C5-80003954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7A3C9-D40D-412F-83F1-93874A50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71" y="5321754"/>
            <a:ext cx="7559695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Map 403b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E7F34-ED6B-4093-8526-87B581FA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36" y="106681"/>
            <a:ext cx="3176364" cy="6114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549D9-30A5-4B7D-8E10-D2323222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1"/>
            <a:ext cx="5334000" cy="472917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0B6344-4547-499B-B475-539DC993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0" y="6400800"/>
            <a:ext cx="2514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National Demographics Corporation December 16, 2021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E2B7D-44C0-4D42-81BC-6ADFB01C3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178" y="5314292"/>
            <a:ext cx="7491109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C6E5074-16F4-41DB-BDEA-4FDBE4F84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09203"/>
              </p:ext>
            </p:extLst>
          </p:nvPr>
        </p:nvGraphicFramePr>
        <p:xfrm>
          <a:off x="2048715" y="3301020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4663440" imgH="6034757" progId="Acrobat.Document.2020">
                  <p:embed/>
                </p:oleObj>
              </mc:Choice>
              <mc:Fallback>
                <p:oleObj name="Acrobat Document" r:id="rId3" imgW="4663440" imgH="6034757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8715" y="3301020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D8F5EC-6FD6-4224-ACCE-6F064E2DF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6568"/>
              </p:ext>
            </p:extLst>
          </p:nvPr>
        </p:nvGraphicFramePr>
        <p:xfrm>
          <a:off x="4947684" y="3290387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5" imgW="4663440" imgH="6034757" progId="Acrobat.Document.2020">
                  <p:embed/>
                </p:oleObj>
              </mc:Choice>
              <mc:Fallback>
                <p:oleObj name="Acrobat Document" r:id="rId5" imgW="4663440" imgH="6034757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47684" y="3290387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B9EBB5B-0638-47C8-96FD-9BCDF4A85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72906"/>
              </p:ext>
            </p:extLst>
          </p:nvPr>
        </p:nvGraphicFramePr>
        <p:xfrm>
          <a:off x="4970721" y="-356578"/>
          <a:ext cx="2926080" cy="378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7" imgW="4663440" imgH="6034757" progId="Acrobat.Document.2020">
                  <p:embed/>
                </p:oleObj>
              </mc:Choice>
              <mc:Fallback>
                <p:oleObj name="Acrobat Document" r:id="rId7" imgW="4663440" imgH="6034757" progId="Acrobat.Document.202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4176B1D-C67C-4705-940A-99CB05FE1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70721" y="-356578"/>
                        <a:ext cx="2926080" cy="378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B3410AC-7545-4F7A-A057-71F19EA4C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923559"/>
              </p:ext>
            </p:extLst>
          </p:nvPr>
        </p:nvGraphicFramePr>
        <p:xfrm>
          <a:off x="2048715" y="-356579"/>
          <a:ext cx="2926080" cy="378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9" imgW="4663440" imgH="6034757" progId="Acrobat.Document.2020">
                  <p:embed/>
                </p:oleObj>
              </mc:Choice>
              <mc:Fallback>
                <p:oleObj name="Acrobat Document" r:id="rId9" imgW="4663440" imgH="6034757" progId="Acrobat.Document.2020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83FC861-A764-44EE-9AD5-95FF4817A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48715" y="-356579"/>
                        <a:ext cx="2926080" cy="378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88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Proposed Sequencing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78000" y="1627200"/>
            <a:ext cx="8461200" cy="3325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Election Year 2022:  Districts 1, 4 (and 5 if 5-districts)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Election Year 2024:  Districts 2, 3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After focus maps are identified, it is recommended the City Council and Committee review and, if needed, adjust the district number assignments.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005DA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b="1" dirty="0">
              <a:solidFill>
                <a:srgbClr val="005DA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b="1" dirty="0">
              <a:solidFill>
                <a:srgbClr val="005DA2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51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Recommended Action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dirty="0"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41400" y="1123859"/>
            <a:ext cx="8461200" cy="4724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Hold a public hearing to receive input on the proposed council boundaries.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Identify a map for adoption and confirm the district number assignments with the election year 2022 for Districts 1, 4, and 5 (if applicable) and election year 2024 for Districts 2 and 3.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If a four-district map is selected, determine if the directly-elected Mayor shall be elected for a two-year term or a four-year term.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5DA2"/>
                </a:solidFill>
              </a:rPr>
              <a:t>Vote on introduction of an ordinance to adopt the final council boundary map.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005DA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b="1" dirty="0">
              <a:solidFill>
                <a:srgbClr val="005DA2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sz="2400" b="1" dirty="0">
              <a:solidFill>
                <a:srgbClr val="005DA2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8743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8C102F-2927-4ED8-B037-DB71CBE8C823}"/>
              </a:ext>
            </a:extLst>
          </p:cNvPr>
          <p:cNvSpPr txBox="1"/>
          <p:nvPr/>
        </p:nvSpPr>
        <p:spPr>
          <a:xfrm>
            <a:off x="2438400" y="3505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Garamond" panose="02020404030301010803" pitchFamily="18" charset="0"/>
                <a:hlinkClick r:id="rId2"/>
              </a:rPr>
              <a:t>DrawHMB.org</a:t>
            </a:r>
            <a:endParaRPr lang="en-U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DF645D-A0D7-40C0-9BE3-9CB7F1901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524000"/>
            <a:ext cx="9144000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02785"/>
              </p:ext>
            </p:extLst>
          </p:nvPr>
        </p:nvGraphicFramePr>
        <p:xfrm>
          <a:off x="-76200" y="-20515"/>
          <a:ext cx="8590472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8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877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72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 &amp;  Aug.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Pre-Map Hearings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26 &amp; Sept.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376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data. The data will be in legacy format and must be reformatted.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Sept.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Statewide Database releases ‘prisoner-adjusted’ 2020 redistricting data, then three-week waiting period to release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and revise the draft maps and to select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42038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26, 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 City’s demographer will professionally produce submitted maps and prepare a demographic summary for each map.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1532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and revise the draft maps and to select focus maps.</a:t>
                      </a:r>
                    </a:p>
                    <a:p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181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  Any proposed revisions to focus map must be received by Feb. 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5993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public to review proposed map(s) and introduce an ordinance to adopt a map.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2743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 (CC)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adopt: Apr. 17, 2021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46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04800" y="-1399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 Communities of Interest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February 15, 2022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AF378F-0397-48D4-8B2D-9793410F5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48993"/>
              </p:ext>
            </p:extLst>
          </p:nvPr>
        </p:nvGraphicFramePr>
        <p:xfrm>
          <a:off x="1369837" y="647700"/>
          <a:ext cx="6402563" cy="55625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02563">
                  <a:extLst>
                    <a:ext uri="{9D8B030D-6E8A-4147-A177-3AD203B41FA5}">
                      <a16:colId xmlns:a16="http://schemas.microsoft.com/office/drawing/2014/main" val="1451251659"/>
                    </a:ext>
                  </a:extLst>
                </a:gridCol>
              </a:tblGrid>
              <a:tr h="556259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Latino/Hispanic neighborhoods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Under-represented communities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Canada Cove with other senior housing.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Frenchman’s Creek with northern district.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Oak Park undivided.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Alsace Lorraine with Ocean Colony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Arleta Park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Household Income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Renters v. Owners; Housing Types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Downtown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Senior Communities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Traffic Issues</a:t>
                      </a:r>
                    </a:p>
                  </a:txBody>
                  <a:tcPr marL="61193" marR="611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2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Equal Population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Federal</a:t>
            </a:r>
            <a:r>
              <a:rPr lang="en-US" sz="6400" dirty="0">
                <a:solidFill>
                  <a:srgbClr val="002060"/>
                </a:solidFill>
              </a:rPr>
              <a:t> </a:t>
            </a:r>
            <a:r>
              <a:rPr lang="en-US" sz="6400" b="1" dirty="0">
                <a:solidFill>
                  <a:srgbClr val="002060"/>
                </a:solidFill>
              </a:rPr>
              <a:t>Voting Rights Act</a:t>
            </a:r>
            <a:endParaRPr sz="64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 dirty="0">
                <a:solidFill>
                  <a:srgbClr val="002060"/>
                </a:solidFill>
              </a:rPr>
              <a:t>No Racial Gerrymandering</a:t>
            </a:r>
            <a:endParaRPr sz="64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 dirty="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Minimize voters shifted to different election years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Respect voters’ choices / continuity in office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Future population growth</a:t>
            </a:r>
            <a:endParaRPr sz="16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Preserving the core of existing districts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15000" cy="914400"/>
          </a:xfrm>
        </p:spPr>
        <p:txBody>
          <a:bodyPr/>
          <a:lstStyle/>
          <a:p>
            <a:r>
              <a:rPr lang="en-US" dirty="0"/>
              <a:t>Current Districts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0D91-FD25-4DEA-8584-E66B2C4EA9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F787574-0563-4909-A931-216F5FA69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459"/>
            <a:ext cx="3352800" cy="626344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0F9D9B9-071A-424A-81EC-397196B37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165436" cy="496805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56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8"/>
            <a:ext cx="9144000" cy="1477628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1105653" y="3747406"/>
            <a:ext cx="6695535" cy="1053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Official California-Adjusted 2021 Redistricting Data</a:t>
            </a:r>
          </a:p>
          <a:p>
            <a:pPr algn="ctr"/>
            <a:r>
              <a:rPr lang="en-US" sz="2000" b="1" dirty="0">
                <a:latin typeface="Garamond" panose="02020404030301010803" pitchFamily="18" charset="0"/>
              </a:rPr>
              <a:t>Only required change is about 200 people out of District 4 into Districts 2 and 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4CE15-4B90-44E0-BDE2-2C93082A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75" y="1828800"/>
            <a:ext cx="8757849" cy="14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1299-448A-4055-AD65-FADC0F4D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16F7-CC8E-4547-B57D-40C6F71AB1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555555"/>
                </a:solidFill>
                <a:effectLst/>
              </a:rPr>
              <a:t>Preferred Map Identified on 1-19-2022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504c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2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3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4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marL="0" indent="0" algn="l">
              <a:buNone/>
            </a:pPr>
            <a:endParaRPr lang="en-US" sz="2400" b="1" i="0" dirty="0">
              <a:solidFill>
                <a:srgbClr val="555555"/>
              </a:solidFill>
              <a:effectLst/>
            </a:endParaRP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555555"/>
                </a:solidFill>
                <a:effectLst/>
              </a:rPr>
              <a:t>Focus Maps Identified on 12-16-2021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(in ranked order):</a:t>
            </a:r>
          </a:p>
          <a:p>
            <a:pPr algn="l"/>
            <a:r>
              <a:rPr lang="en-US" sz="2400" b="0" i="0" u="sng" dirty="0">
                <a:solidFill>
                  <a:srgbClr val="555555"/>
                </a:solidFill>
                <a:effectLst/>
              </a:rPr>
              <a:t>5-District Plans</a:t>
            </a:r>
            <a:endParaRPr lang="en-US" sz="2400" b="0" i="0" dirty="0">
              <a:solidFill>
                <a:srgbClr val="555555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504c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2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3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4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503b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5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6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7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u="sng" dirty="0">
                <a:solidFill>
                  <a:srgbClr val="555555"/>
                </a:solidFill>
                <a:effectLst/>
              </a:rPr>
              <a:t>4-District Plans</a:t>
            </a:r>
            <a:endParaRPr lang="en-US" sz="2400" b="0" i="0" dirty="0">
              <a:solidFill>
                <a:srgbClr val="555555"/>
              </a:solidFill>
              <a:effectLst/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402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8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9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0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Map 403b (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1"/>
              </a:rPr>
              <a:t>full 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version or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2"/>
              </a:rPr>
              <a:t>detail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, </a:t>
            </a:r>
            <a:r>
              <a:rPr lang="en-US" sz="2400" b="0" i="0" u="none" strike="noStrike" dirty="0">
                <a:solidFill>
                  <a:srgbClr val="EA9532"/>
                </a:solidFill>
                <a:effectLst/>
                <a:hlinkClick r:id="rId13"/>
              </a:rPr>
              <a:t>demographics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)</a:t>
            </a:r>
          </a:p>
          <a:p>
            <a:pPr algn="l"/>
            <a:endParaRPr lang="en-US" sz="2400" dirty="0">
              <a:solidFill>
                <a:srgbClr val="555555"/>
              </a:solidFill>
            </a:endParaRPr>
          </a:p>
          <a:p>
            <a:pPr algn="l"/>
            <a:r>
              <a:rPr lang="en-US" sz="2400" b="0" i="0" dirty="0">
                <a:solidFill>
                  <a:srgbClr val="555555"/>
                </a:solidFill>
                <a:effectLst/>
              </a:rPr>
              <a:t>The most detailed way to view maps is with the interactive map viewer at: </a:t>
            </a:r>
            <a:r>
              <a:rPr lang="en-US" sz="2400" b="0" i="0" dirty="0">
                <a:solidFill>
                  <a:srgbClr val="555555"/>
                </a:solidFill>
                <a:effectLst/>
                <a:hlinkClick r:id="rId14"/>
              </a:rPr>
              <a:t>https://arcg.is/1STi8P0</a:t>
            </a:r>
            <a:r>
              <a:rPr lang="en-US" sz="2400" b="0" i="0" dirty="0">
                <a:solidFill>
                  <a:srgbClr val="555555"/>
                </a:solidFill>
                <a:effectLst/>
              </a:rPr>
              <a:t> 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75631-468B-4478-BD71-4B69093F7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</p:spTree>
    <p:extLst>
      <p:ext uri="{BB962C8B-B14F-4D97-AF65-F5344CB8AC3E}">
        <p14:creationId xmlns:p14="http://schemas.microsoft.com/office/powerpoint/2010/main" val="42759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75631-468B-4478-BD71-4B69093F7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1EC67E-9FCB-426F-987C-FEAD251A4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59458"/>
              </p:ext>
            </p:extLst>
          </p:nvPr>
        </p:nvGraphicFramePr>
        <p:xfrm>
          <a:off x="38100" y="1257300"/>
          <a:ext cx="9067800" cy="4343400"/>
        </p:xfrm>
        <a:graphic>
          <a:graphicData uri="http://schemas.openxmlformats.org/drawingml/2006/table">
            <a:tbl>
              <a:tblPr/>
              <a:tblGrid>
                <a:gridCol w="1791171">
                  <a:extLst>
                    <a:ext uri="{9D8B030D-6E8A-4147-A177-3AD203B41FA5}">
                      <a16:colId xmlns:a16="http://schemas.microsoft.com/office/drawing/2014/main" val="3855288861"/>
                    </a:ext>
                  </a:extLst>
                </a:gridCol>
                <a:gridCol w="685682">
                  <a:extLst>
                    <a:ext uri="{9D8B030D-6E8A-4147-A177-3AD203B41FA5}">
                      <a16:colId xmlns:a16="http://schemas.microsoft.com/office/drawing/2014/main" val="1581106629"/>
                    </a:ext>
                  </a:extLst>
                </a:gridCol>
                <a:gridCol w="923573">
                  <a:extLst>
                    <a:ext uri="{9D8B030D-6E8A-4147-A177-3AD203B41FA5}">
                      <a16:colId xmlns:a16="http://schemas.microsoft.com/office/drawing/2014/main" val="2168279232"/>
                    </a:ext>
                  </a:extLst>
                </a:gridCol>
                <a:gridCol w="797631">
                  <a:extLst>
                    <a:ext uri="{9D8B030D-6E8A-4147-A177-3AD203B41FA5}">
                      <a16:colId xmlns:a16="http://schemas.microsoft.com/office/drawing/2014/main" val="4268391093"/>
                    </a:ext>
                  </a:extLst>
                </a:gridCol>
                <a:gridCol w="867598">
                  <a:extLst>
                    <a:ext uri="{9D8B030D-6E8A-4147-A177-3AD203B41FA5}">
                      <a16:colId xmlns:a16="http://schemas.microsoft.com/office/drawing/2014/main" val="4155215209"/>
                    </a:ext>
                  </a:extLst>
                </a:gridCol>
                <a:gridCol w="769643">
                  <a:extLst>
                    <a:ext uri="{9D8B030D-6E8A-4147-A177-3AD203B41FA5}">
                      <a16:colId xmlns:a16="http://schemas.microsoft.com/office/drawing/2014/main" val="373727484"/>
                    </a:ext>
                  </a:extLst>
                </a:gridCol>
                <a:gridCol w="909578">
                  <a:extLst>
                    <a:ext uri="{9D8B030D-6E8A-4147-A177-3AD203B41FA5}">
                      <a16:colId xmlns:a16="http://schemas.microsoft.com/office/drawing/2014/main" val="324916707"/>
                    </a:ext>
                  </a:extLst>
                </a:gridCol>
                <a:gridCol w="811624">
                  <a:extLst>
                    <a:ext uri="{9D8B030D-6E8A-4147-A177-3AD203B41FA5}">
                      <a16:colId xmlns:a16="http://schemas.microsoft.com/office/drawing/2014/main" val="707541575"/>
                    </a:ext>
                  </a:extLst>
                </a:gridCol>
                <a:gridCol w="769643">
                  <a:extLst>
                    <a:ext uri="{9D8B030D-6E8A-4147-A177-3AD203B41FA5}">
                      <a16:colId xmlns:a16="http://schemas.microsoft.com/office/drawing/2014/main" val="1035566150"/>
                    </a:ext>
                  </a:extLst>
                </a:gridCol>
                <a:gridCol w="741657">
                  <a:extLst>
                    <a:ext uri="{9D8B030D-6E8A-4147-A177-3AD203B41FA5}">
                      <a16:colId xmlns:a16="http://schemas.microsoft.com/office/drawing/2014/main" val="3066411317"/>
                    </a:ext>
                  </a:extLst>
                </a:gridCol>
              </a:tblGrid>
              <a:tr h="1178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5-District Plan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Ideal Pop: 2,363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 of Ds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Dev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Non-White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Bal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 to 2024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Voters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 2024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Contig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Pairings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97325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Preferred Map 504c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7.32%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26.54%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1,351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993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000638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503b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7.36%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27.62%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36.60%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  843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695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26773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53098"/>
                  </a:ext>
                </a:extLst>
              </a:tr>
              <a:tr h="115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4-District Plan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Ideal Pop: 2,954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# of Ds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Dev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Non-White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CVAP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Pop Bal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Pop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 to 2024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Voters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Deferred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 2024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Contig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Pairings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616571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402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3.52%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23.63%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1,493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1,229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558261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Focus Map 403b</a:t>
                      </a:r>
                    </a:p>
                  </a:txBody>
                  <a:tcPr marL="7549" marR="7549" marT="754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23.63%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32.47%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   1,498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   1,202 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Yes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7549" marR="7549" marT="7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62057"/>
                  </a:ext>
                </a:extLst>
              </a:tr>
              <a:tr h="287761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372800"/>
                  </a:ext>
                </a:extLst>
              </a:tr>
              <a:tr h="287761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Note:  Canada Cove total population 580; registered voters 451. </a:t>
                      </a:r>
                    </a:p>
                  </a:txBody>
                  <a:tcPr marL="7549" marR="7549" marT="75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58047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5C5815-44DE-4792-A7F6-E2F607F1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08"/>
            <a:ext cx="9144000" cy="914400"/>
          </a:xfrm>
        </p:spPr>
        <p:txBody>
          <a:bodyPr/>
          <a:lstStyle/>
          <a:p>
            <a:r>
              <a:rPr lang="en-US" dirty="0"/>
              <a:t>Map Summary</a:t>
            </a:r>
          </a:p>
        </p:txBody>
      </p:sp>
    </p:spTree>
    <p:extLst>
      <p:ext uri="{BB962C8B-B14F-4D97-AF65-F5344CB8AC3E}">
        <p14:creationId xmlns:p14="http://schemas.microsoft.com/office/powerpoint/2010/main" val="92924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A13-4DB3-401A-91BE-C24A326C6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715000" cy="681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800" dirty="0"/>
              <a:t>Preferred Map 504c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6B7C9-3BB3-4F1E-B5D1-5AD01540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82" y="36389"/>
            <a:ext cx="3035029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9CF74-6F4D-4EF9-AD2B-293563C13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7" y="685800"/>
            <a:ext cx="5791200" cy="464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2DD32-549D-46B3-9143-5A1D0EB7D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4783"/>
            <a:ext cx="7544454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2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9916</TotalTime>
  <Words>982</Words>
  <Application>Microsoft Office PowerPoint</Application>
  <PresentationFormat>On-screen Show (4:3)</PresentationFormat>
  <Paragraphs>189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EB Garamond</vt:lpstr>
      <vt:lpstr>Garamond</vt:lpstr>
      <vt:lpstr>Noto Sans Symbols</vt:lpstr>
      <vt:lpstr>Symbol</vt:lpstr>
      <vt:lpstr>Tw Cen MT</vt:lpstr>
      <vt:lpstr>Twentieth Century</vt:lpstr>
      <vt:lpstr>Wingdings</vt:lpstr>
      <vt:lpstr>Wingdings 2</vt:lpstr>
      <vt:lpstr>Median</vt:lpstr>
      <vt:lpstr>Adobe Acrobat Document</vt:lpstr>
      <vt:lpstr>City of Half Moon Bay Redistricting Map Adoption</vt:lpstr>
      <vt:lpstr>PowerPoint Presentation</vt:lpstr>
      <vt:lpstr> Communities of Interest</vt:lpstr>
      <vt:lpstr>Redistricting Rules and Goals</vt:lpstr>
      <vt:lpstr>Current Districts</vt:lpstr>
      <vt:lpstr>Demographic Summary of Existing Districts</vt:lpstr>
      <vt:lpstr>Preferred Map</vt:lpstr>
      <vt:lpstr>Map Summary</vt:lpstr>
      <vt:lpstr>Preferred Map 504c</vt:lpstr>
      <vt:lpstr>Map 503b</vt:lpstr>
      <vt:lpstr>Map 402</vt:lpstr>
      <vt:lpstr>Map 403b</vt:lpstr>
      <vt:lpstr>PowerPoint Presentation</vt:lpstr>
      <vt:lpstr>Proposed Sequencing</vt:lpstr>
      <vt:lpstr>Recommended Action</vt:lpstr>
      <vt:lpstr>PowerPoint Presentation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Shalice Tilton</cp:lastModifiedBy>
  <cp:revision>497</cp:revision>
  <cp:lastPrinted>2021-12-15T17:44:53Z</cp:lastPrinted>
  <dcterms:created xsi:type="dcterms:W3CDTF">2011-05-19T00:29:13Z</dcterms:created>
  <dcterms:modified xsi:type="dcterms:W3CDTF">2022-01-30T22:21:12Z</dcterms:modified>
</cp:coreProperties>
</file>