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handoutMasterIdLst>
    <p:handoutMasterId r:id="rId46"/>
  </p:handoutMasterIdLst>
  <p:sldIdLst>
    <p:sldId id="282" r:id="rId2"/>
    <p:sldId id="284" r:id="rId3"/>
    <p:sldId id="299" r:id="rId4"/>
    <p:sldId id="333" r:id="rId5"/>
    <p:sldId id="265" r:id="rId6"/>
    <p:sldId id="322" r:id="rId7"/>
    <p:sldId id="323" r:id="rId8"/>
    <p:sldId id="324" r:id="rId9"/>
    <p:sldId id="325" r:id="rId10"/>
    <p:sldId id="326" r:id="rId11"/>
    <p:sldId id="334" r:id="rId12"/>
    <p:sldId id="352" r:id="rId13"/>
    <p:sldId id="353" r:id="rId14"/>
    <p:sldId id="356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3" r:id="rId23"/>
    <p:sldId id="342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7" r:id="rId33"/>
    <p:sldId id="358" r:id="rId34"/>
    <p:sldId id="328" r:id="rId35"/>
    <p:sldId id="331" r:id="rId36"/>
    <p:sldId id="329" r:id="rId37"/>
    <p:sldId id="330" r:id="rId38"/>
    <p:sldId id="354" r:id="rId39"/>
    <p:sldId id="355" r:id="rId40"/>
    <p:sldId id="359" r:id="rId41"/>
    <p:sldId id="360" r:id="rId42"/>
    <p:sldId id="361" r:id="rId43"/>
    <p:sldId id="321" r:id="rId44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2"/>
    <a:srgbClr val="FFFFFF"/>
    <a:srgbClr val="C13F3F"/>
    <a:srgbClr val="000000"/>
    <a:srgbClr val="FFFF99"/>
    <a:srgbClr val="D9212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6357" autoAdjust="0"/>
  </p:normalViewPr>
  <p:slideViewPr>
    <p:cSldViewPr>
      <p:cViewPr varScale="1">
        <p:scale>
          <a:sx n="92" d="100"/>
          <a:sy n="92" d="100"/>
        </p:scale>
        <p:origin x="86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1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3142" y="48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26" y="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/>
          <a:lstStyle>
            <a:lvl1pPr algn="r">
              <a:defRPr sz="1200"/>
            </a:lvl1pPr>
          </a:lstStyle>
          <a:p>
            <a:fld id="{4F0938CC-CE79-4435-A706-83705538FAFE}" type="datetimeFigureOut">
              <a:rPr lang="en-US" smtClean="0"/>
              <a:pPr/>
              <a:t>12/17/2021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30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26" y="891730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 anchor="b"/>
          <a:lstStyle>
            <a:lvl1pPr algn="r">
              <a:defRPr sz="1200"/>
            </a:lvl1pPr>
          </a:lstStyle>
          <a:p>
            <a:fld id="{D669F728-D530-4620-B9D3-C4599D1731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98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826" y="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/>
          <a:lstStyle>
            <a:lvl1pPr algn="r">
              <a:defRPr sz="1200"/>
            </a:lvl1pPr>
          </a:lstStyle>
          <a:p>
            <a:fld id="{D67B964A-190D-4150-B132-A0F976DCD8AC}" type="datetimeFigureOut">
              <a:rPr lang="en-US" smtClean="0"/>
              <a:pPr/>
              <a:t>12/17/2021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3263"/>
            <a:ext cx="469265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9" tIns="45835" rIns="91669" bIns="4583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71" y="4460247"/>
            <a:ext cx="5681343" cy="4224654"/>
          </a:xfrm>
          <a:prstGeom prst="rect">
            <a:avLst/>
          </a:prstGeom>
        </p:spPr>
        <p:txBody>
          <a:bodyPr vert="horz" lIns="91669" tIns="45835" rIns="91669" bIns="4583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30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826" y="891730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 anchor="b"/>
          <a:lstStyle>
            <a:lvl1pPr algn="r">
              <a:defRPr sz="1200"/>
            </a:lvl1pPr>
          </a:lstStyle>
          <a:p>
            <a:fld id="{25FD98E6-C4B7-402B-9B62-381BA5333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7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76275"/>
            <a:ext cx="4516437" cy="3387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0966" y="4290628"/>
            <a:ext cx="5444620" cy="406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t" anchorCtr="0">
            <a:normAutofit/>
          </a:bodyPr>
          <a:lstStyle/>
          <a:p>
            <a:endParaRPr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55209" y="8578188"/>
            <a:ext cx="2949806" cy="45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b" anchorCtr="0">
            <a:noAutofit/>
          </a:bodyPr>
          <a:lstStyle/>
          <a:p>
            <a:fld id="{00000000-1234-1234-1234-123412341234}" type="slidenum">
              <a:rPr lang="en-US"/>
              <a:pPr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76275"/>
            <a:ext cx="4516437" cy="3387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680966" y="4290628"/>
            <a:ext cx="5444620" cy="406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t" anchorCtr="0">
            <a:normAutofit/>
          </a:bodyPr>
          <a:lstStyle/>
          <a:p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855209" y="8578188"/>
            <a:ext cx="2949806" cy="45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b" anchorCtr="0">
            <a:no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76275"/>
            <a:ext cx="4516437" cy="3387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680966" y="4290628"/>
            <a:ext cx="5444620" cy="406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t" anchorCtr="0">
            <a:normAutofit/>
          </a:bodyPr>
          <a:lstStyle/>
          <a:p>
            <a:endParaRPr dirty="0"/>
          </a:p>
        </p:txBody>
      </p:sp>
      <p:sp>
        <p:nvSpPr>
          <p:cNvPr id="136" name="Google Shape;136;p3:notes"/>
          <p:cNvSpPr txBox="1">
            <a:spLocks noGrp="1"/>
          </p:cNvSpPr>
          <p:nvPr>
            <p:ph type="sldNum" idx="12"/>
          </p:nvPr>
        </p:nvSpPr>
        <p:spPr>
          <a:xfrm>
            <a:off x="3855209" y="8578188"/>
            <a:ext cx="2949806" cy="45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</a:t>
            </a:fld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 Legacy: 11,795 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11,795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2,359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11,795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2,949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D98E6-C4B7-402B-9B62-381BA5333BE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0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D98E6-C4B7-402B-9B62-381BA5333BE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3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-2875" y="3962400"/>
            <a:ext cx="9133935" cy="1828800"/>
          </a:xfrm>
        </p:spPr>
        <p:txBody>
          <a:bodyPr anchor="b"/>
          <a:lstStyle>
            <a:lvl1pPr>
              <a:defRPr cap="none" baseline="0">
                <a:solidFill>
                  <a:srgbClr val="002060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-1905000" y="152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EA8D14-E5DC-4009-8ABE-E113074D3533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D75C59B-2226-4C9A-BA5C-475C2A35C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CDF360-C7B3-49D5-81D7-6D9D54264E47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13">
            <a:extLst>
              <a:ext uri="{FF2B5EF4-FFF2-40B4-BE49-F238E27FC236}">
                <a16:creationId xmlns:a16="http://schemas.microsoft.com/office/drawing/2014/main" id="{AEB9E3C3-A590-43C8-8AF5-AAE4C2A44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>
            <a:lvl1pPr>
              <a:defRPr sz="4400">
                <a:latin typeface="Garamond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8153400" cy="5105400"/>
          </a:xfrm>
        </p:spPr>
        <p:txBody>
          <a:bodyPr>
            <a:normAutofit/>
          </a:bodyPr>
          <a:lstStyle>
            <a:lvl1pPr>
              <a:defRPr sz="2800">
                <a:latin typeface="Garamond" pitchFamily="18" charset="0"/>
              </a:defRPr>
            </a:lvl1pPr>
            <a:lvl2pPr>
              <a:defRPr sz="2400">
                <a:latin typeface="Garamond" pitchFamily="18" charset="0"/>
              </a:defRPr>
            </a:lvl2pPr>
            <a:lvl3pPr>
              <a:defRPr sz="2000">
                <a:latin typeface="Garamond" pitchFamily="18" charset="0"/>
              </a:defRPr>
            </a:lvl3pPr>
            <a:lvl4pPr>
              <a:defRPr sz="1800">
                <a:latin typeface="Garamond" pitchFamily="18" charset="0"/>
              </a:defRPr>
            </a:lvl4pPr>
            <a:lvl5pPr>
              <a:defRPr sz="1800">
                <a:latin typeface="Garamond" pitchFamily="18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9" name="Date Placeholder 13">
            <a:extLst>
              <a:ext uri="{FF2B5EF4-FFF2-40B4-BE49-F238E27FC236}">
                <a16:creationId xmlns:a16="http://schemas.microsoft.com/office/drawing/2014/main" id="{A087DD9F-A4A9-4654-A7DD-2A17E56F1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443" y="2718275"/>
            <a:ext cx="7123113" cy="1673225"/>
          </a:xfrm>
        </p:spPr>
        <p:txBody>
          <a:bodyPr anchor="t"/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0065" y="1600200"/>
            <a:ext cx="9133935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000" b="1" dirty="0">
              <a:latin typeface="Garamond" panose="020204040303010108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200"/>
            <a:ext cx="8991600" cy="990600"/>
          </a:xfrm>
        </p:spPr>
        <p:txBody>
          <a:bodyPr/>
          <a:lstStyle>
            <a:lvl1pPr algn="ctr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FCC66BDB-479C-425F-A0DE-FBA1C4F5B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30E0A3-BC75-4EC2-B96D-C99E4CC6620B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6D8E689-AD31-4B85-84FE-1080505B5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806211B-1D5E-4146-BED0-7EC3D4207D5E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36699" y="914400"/>
            <a:ext cx="3886200" cy="5105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0" y="914400"/>
            <a:ext cx="3886200" cy="5105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5943600" y="6446837"/>
            <a:ext cx="2667000" cy="365125"/>
          </a:xfrm>
        </p:spPr>
        <p:txBody>
          <a:bodyPr rtlCol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December 16, 2021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3336" y="1591692"/>
            <a:ext cx="3886200" cy="4504307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714336" y="1591693"/>
            <a:ext cx="3886200" cy="4504306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December 16, 2021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523336" y="905893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714336" y="905893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CD744E3-F398-4247-B444-E2D9218E2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DC4317-A5EC-4823-9EF6-2ABB221BE4BE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F0619B8-E720-4417-AEBA-2EA2685984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3FFE94-DDE5-407D-A4F2-9F4CA7F4AE2B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950"/>
          </a:xfrm>
        </p:spPr>
        <p:txBody>
          <a:bodyPr anchor="ctr"/>
          <a:lstStyle>
            <a:lvl1pPr algn="ctr">
              <a:buNone/>
              <a:defRPr sz="4400" b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200738F2-32D1-47E7-9AEF-9082EC3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33536" y="6411594"/>
            <a:ext cx="2667000" cy="365125"/>
          </a:xfrm>
        </p:spPr>
        <p:txBody>
          <a:bodyPr/>
          <a:lstStyle/>
          <a:p>
            <a:r>
              <a:rPr lang="en-US" dirty="0"/>
              <a:t>December 16, 2021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" name="Google Shape;19;p1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4" name="Google Shape;24;p19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19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09391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0064" y="-2619"/>
            <a:ext cx="9123871" cy="871299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919954"/>
            <a:ext cx="8153400" cy="520652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D30FDD-1477-4E01-B6CC-012187FA9F2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1F6EC95-197A-48FC-B506-A733992C0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C5DD6E7-E616-4FAE-BC85-67AA461887B4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hf sldNum="0" hdr="0" ftr="0"/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rgbClr val="002060"/>
          </a:solidFill>
          <a:latin typeface="Garamond" pitchFamily="18" charset="0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1.png"/><Relationship Id="rId7" Type="http://schemas.openxmlformats.org/officeDocument/2006/relationships/image" Target="../media/image85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9.emf"/><Relationship Id="rId7" Type="http://schemas.openxmlformats.org/officeDocument/2006/relationships/image" Target="../media/image93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10" Type="http://schemas.openxmlformats.org/officeDocument/2006/relationships/image" Target="../media/image96.emf"/><Relationship Id="rId4" Type="http://schemas.openxmlformats.org/officeDocument/2006/relationships/image" Target="../media/image90.emf"/><Relationship Id="rId9" Type="http://schemas.openxmlformats.org/officeDocument/2006/relationships/image" Target="../media/image9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drawhmb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18232-9194-4E36-8067-48EA12110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3324127" cy="5943600"/>
          </a:xfrm>
          <a:prstGeom prst="rect">
            <a:avLst/>
          </a:prstGeom>
        </p:spPr>
      </p:pic>
      <p:sp>
        <p:nvSpPr>
          <p:cNvPr id="116" name="Google Shape;116;p1"/>
          <p:cNvSpPr txBox="1">
            <a:spLocks noGrp="1"/>
          </p:cNvSpPr>
          <p:nvPr>
            <p:ph type="ctrTitle"/>
          </p:nvPr>
        </p:nvSpPr>
        <p:spPr>
          <a:xfrm>
            <a:off x="321946" y="1856369"/>
            <a:ext cx="802386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600" b="1" dirty="0"/>
              <a:t>City of Half Moon Bay</a:t>
            </a:r>
            <a:br>
              <a:rPr lang="en-US" sz="3600" b="1" dirty="0"/>
            </a:br>
            <a:r>
              <a:rPr lang="en-US" sz="3600" b="1" dirty="0"/>
              <a:t>Redistricting Draft Maps</a:t>
            </a:r>
            <a:endParaRPr sz="3600" b="1" dirty="0"/>
          </a:p>
        </p:txBody>
      </p:sp>
      <p:sp>
        <p:nvSpPr>
          <p:cNvPr id="117" name="Google Shape;117;p1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EB Garamond"/>
                <a:ea typeface="EB Garamond"/>
                <a:cs typeface="EB Garamond"/>
                <a:sym typeface="EB Garamond"/>
              </a:rPr>
              <a:t>December 16, 2021</a:t>
            </a:r>
            <a:endParaRPr sz="18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8" name="Google Shape;118;p1"/>
          <p:cNvSpPr txBox="1">
            <a:spLocks noGrp="1"/>
          </p:cNvSpPr>
          <p:nvPr>
            <p:ph type="subTitle" idx="1"/>
          </p:nvPr>
        </p:nvSpPr>
        <p:spPr>
          <a:xfrm>
            <a:off x="2362200" y="6096000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ct val="60000"/>
              <a:buNone/>
            </a:pPr>
            <a:endParaRPr dirty="0"/>
          </a:p>
          <a:p>
            <a:pPr marL="0" lvl="0" indent="0" algn="r" rtl="0">
              <a:spcBef>
                <a:spcPts val="700"/>
              </a:spcBef>
              <a:spcAft>
                <a:spcPts val="0"/>
              </a:spcAft>
              <a:buSzPct val="60000"/>
              <a:buNone/>
            </a:pPr>
            <a:r>
              <a:rPr lang="en-US" sz="3600" dirty="0"/>
              <a:t>National Demographics Corporation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D600F-A5F4-4290-BDEA-7535E994B6ED}"/>
              </a:ext>
            </a:extLst>
          </p:cNvPr>
          <p:cNvSpPr txBox="1"/>
          <p:nvPr/>
        </p:nvSpPr>
        <p:spPr>
          <a:xfrm>
            <a:off x="321946" y="3622619"/>
            <a:ext cx="55245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FF0000"/>
                </a:solidFill>
                <a:latin typeface="Garamond" panose="02020404030301010803" pitchFamily="18" charset="0"/>
              </a:rPr>
              <a:t>Redistricting Advisory Committee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Marin Holt, Chair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Paul Gater, Vice Chair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Hal Bogner, Committee Member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Steve Maller, Committee Member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Claudia Marshall, Committee Member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Phil Marshall, Committee Member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Michal Settles, Committee Member </a:t>
            </a:r>
            <a:endParaRPr lang="en-US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 Impact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916F7-CC8E-4547-B57D-40C6F71AB18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City is a whole is 16% Latino and 73% White (by Citizen Voting Age Population, or CVAP)</a:t>
            </a:r>
          </a:p>
          <a:p>
            <a:r>
              <a:rPr lang="en-US" dirty="0"/>
              <a:t>Non-White CVAP is not concentrated in any one area</a:t>
            </a:r>
          </a:p>
          <a:p>
            <a:r>
              <a:rPr lang="en-US" dirty="0"/>
              <a:t>In the four-district maps, the highest percentage of Latino CVAP range from 21% to 24%.  The overall White CVAP range from 66% to 81%.</a:t>
            </a:r>
          </a:p>
          <a:p>
            <a:r>
              <a:rPr lang="en-US" dirty="0"/>
              <a:t>In the five-district maps, the highest percentage of Latino CVAP range from 23% to 28%.  The overall White CVAP range from 63% to 81%.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Total population per district drops from 2,954 with four districts to 2,363 with five districts.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929246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Current Districts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F787574-0563-4909-A931-216F5FA69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459"/>
            <a:ext cx="3352800" cy="62634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0F9D9B9-071A-424A-81EC-397196B37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5165436" cy="49680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CFC8D-02D5-4491-8266-1AFA22E9F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37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C8A4BE1-A47A-402F-8441-DF0EA8B6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27" y="3479487"/>
            <a:ext cx="1803402" cy="3294214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C53DF31-ACF5-4269-B803-1A8378FF8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31" y="86021"/>
            <a:ext cx="1703647" cy="3182625"/>
          </a:xfrm>
          <a:prstGeom prst="rect">
            <a:avLst/>
          </a:prstGeom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1F3C1BF-64DA-412A-B3D7-F4F713281DCF}"/>
              </a:ext>
            </a:extLst>
          </p:cNvPr>
          <p:cNvSpPr txBox="1">
            <a:spLocks/>
          </p:cNvSpPr>
          <p:nvPr/>
        </p:nvSpPr>
        <p:spPr>
          <a:xfrm>
            <a:off x="1616202" y="2123416"/>
            <a:ext cx="1543407" cy="457200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NDC 4-District Draft A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5C63896-67E8-4D6A-A02B-1D20CF9C5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76" y="79932"/>
            <a:ext cx="1738507" cy="3247749"/>
          </a:xfrm>
          <a:prstGeom prst="rect">
            <a:avLst/>
          </a:prstGeom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7C6052-4296-46BE-8C71-5A7613A90FC7}"/>
              </a:ext>
            </a:extLst>
          </p:cNvPr>
          <p:cNvSpPr txBox="1">
            <a:spLocks/>
          </p:cNvSpPr>
          <p:nvPr/>
        </p:nvSpPr>
        <p:spPr>
          <a:xfrm>
            <a:off x="3018057" y="2137638"/>
            <a:ext cx="1477297" cy="457200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NDC 4-District Draft 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A0D9BE-2729-45FE-9AEE-23A5B6851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925" y="20472"/>
            <a:ext cx="1752585" cy="329421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88068F-51D0-4E10-94AD-E0D5578BAA54}"/>
              </a:ext>
            </a:extLst>
          </p:cNvPr>
          <p:cNvSpPr txBox="1">
            <a:spLocks/>
          </p:cNvSpPr>
          <p:nvPr/>
        </p:nvSpPr>
        <p:spPr>
          <a:xfrm>
            <a:off x="4624925" y="2106687"/>
            <a:ext cx="1066800" cy="447016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401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98A45BB-A313-465B-A1E5-D69D2CBBF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" y="66646"/>
            <a:ext cx="1666124" cy="311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44F2607-1D3E-4E47-8F5B-A0900A1C1703}"/>
              </a:ext>
            </a:extLst>
          </p:cNvPr>
          <p:cNvSpPr txBox="1">
            <a:spLocks/>
          </p:cNvSpPr>
          <p:nvPr/>
        </p:nvSpPr>
        <p:spPr>
          <a:xfrm>
            <a:off x="-206276" y="2153265"/>
            <a:ext cx="1676400" cy="457200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Current Districts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7BEF57-1126-4880-9B35-DA12B31A7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922" y="66646"/>
            <a:ext cx="1703647" cy="3362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0C85BE-6B3B-4E4B-B6AC-4A591BA9B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33" y="3479487"/>
            <a:ext cx="1695779" cy="336551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A6114BE-6474-4BE1-B4CA-F11F37273CA1}"/>
              </a:ext>
            </a:extLst>
          </p:cNvPr>
          <p:cNvSpPr txBox="1">
            <a:spLocks/>
          </p:cNvSpPr>
          <p:nvPr/>
        </p:nvSpPr>
        <p:spPr>
          <a:xfrm>
            <a:off x="6363432" y="2163449"/>
            <a:ext cx="1066800" cy="447016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627395-623B-4054-8284-D51A57F6EB38}"/>
              </a:ext>
            </a:extLst>
          </p:cNvPr>
          <p:cNvSpPr txBox="1">
            <a:spLocks/>
          </p:cNvSpPr>
          <p:nvPr/>
        </p:nvSpPr>
        <p:spPr>
          <a:xfrm>
            <a:off x="0" y="5486400"/>
            <a:ext cx="1066800" cy="447016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0165EF-BCB2-4337-A2B0-776F37BE0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3870" y="3441995"/>
            <a:ext cx="1808563" cy="348159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971314B-525D-429D-BF8C-9C507B231A26}"/>
              </a:ext>
            </a:extLst>
          </p:cNvPr>
          <p:cNvSpPr txBox="1">
            <a:spLocks/>
          </p:cNvSpPr>
          <p:nvPr/>
        </p:nvSpPr>
        <p:spPr>
          <a:xfrm>
            <a:off x="1549673" y="5468255"/>
            <a:ext cx="1249559" cy="447016"/>
          </a:xfrm>
          <a:prstGeom prst="rect">
            <a:avLst/>
          </a:prstGeom>
        </p:spPr>
        <p:txBody>
          <a:bodyPr vert="horz" anchor="ctr">
            <a:normAutofit fontScale="47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403b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A22A3D6-ABB2-423E-BA7D-E131B97AF2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6207" y="3382771"/>
            <a:ext cx="1752585" cy="346223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6C0C929-49C2-43B0-8B4E-F2094B87B5CC}"/>
              </a:ext>
            </a:extLst>
          </p:cNvPr>
          <p:cNvSpPr txBox="1">
            <a:spLocks/>
          </p:cNvSpPr>
          <p:nvPr/>
        </p:nvSpPr>
        <p:spPr>
          <a:xfrm>
            <a:off x="3524301" y="5486400"/>
            <a:ext cx="1107591" cy="399145"/>
          </a:xfrm>
          <a:prstGeom prst="rect">
            <a:avLst/>
          </a:prstGeom>
        </p:spPr>
        <p:txBody>
          <a:bodyPr vert="horz" anchor="ctr">
            <a:normAutofit fontScale="47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404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9B08C07-E982-4602-B15E-E57BC30DAC06}"/>
              </a:ext>
            </a:extLst>
          </p:cNvPr>
          <p:cNvSpPr txBox="1">
            <a:spLocks/>
          </p:cNvSpPr>
          <p:nvPr/>
        </p:nvSpPr>
        <p:spPr>
          <a:xfrm>
            <a:off x="5331330" y="5486399"/>
            <a:ext cx="1107591" cy="399145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404b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2014FB-24D6-4023-8039-BBB4C46B6F66}"/>
              </a:ext>
            </a:extLst>
          </p:cNvPr>
          <p:cNvSpPr txBox="1"/>
          <p:nvPr/>
        </p:nvSpPr>
        <p:spPr>
          <a:xfrm>
            <a:off x="7211753" y="4267200"/>
            <a:ext cx="1703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4-District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Plans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D5CF7B-0F21-4BF8-9A1B-BF3A0F149CD3}"/>
              </a:ext>
            </a:extLst>
          </p:cNvPr>
          <p:cNvSpPr txBox="1"/>
          <p:nvPr/>
        </p:nvSpPr>
        <p:spPr>
          <a:xfrm>
            <a:off x="605566" y="110594"/>
            <a:ext cx="1265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F46CB3-F8B4-45FF-BEA7-14A588FC41E8}"/>
              </a:ext>
            </a:extLst>
          </p:cNvPr>
          <p:cNvSpPr txBox="1"/>
          <p:nvPr/>
        </p:nvSpPr>
        <p:spPr>
          <a:xfrm>
            <a:off x="507541" y="3640058"/>
            <a:ext cx="1265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D5702C-8725-4023-8DAA-3F542900B174}"/>
              </a:ext>
            </a:extLst>
          </p:cNvPr>
          <p:cNvSpPr txBox="1"/>
          <p:nvPr/>
        </p:nvSpPr>
        <p:spPr>
          <a:xfrm>
            <a:off x="4161928" y="3615868"/>
            <a:ext cx="1265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3567880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FE065E2-CAD7-43C4-B137-AE8576C1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249" y="3440316"/>
            <a:ext cx="1752600" cy="34317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153B9A-1EAE-42BB-9C99-5964DDC3E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465" y="3440316"/>
            <a:ext cx="1786822" cy="34457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BB9EF9-0CAC-40E7-A614-DBE4C5DC4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822" y="3428999"/>
            <a:ext cx="1752600" cy="34570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613C2C-E4E2-4D70-A7C8-680D58E62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6267"/>
            <a:ext cx="1689416" cy="3490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C49226-9D81-4A17-B9CA-7AA2B87FE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301" y="55459"/>
            <a:ext cx="1677667" cy="3290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AB1CDC-9DCA-407D-A3C9-AF490692E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452" y="94055"/>
            <a:ext cx="1585369" cy="3189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638315-1427-467C-8EB0-31D90037B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432" y="-54320"/>
            <a:ext cx="1752600" cy="32784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0CDE70-1EEF-4046-A599-E21E8965FF07}"/>
              </a:ext>
            </a:extLst>
          </p:cNvPr>
          <p:cNvSpPr txBox="1">
            <a:spLocks/>
          </p:cNvSpPr>
          <p:nvPr/>
        </p:nvSpPr>
        <p:spPr>
          <a:xfrm>
            <a:off x="76200" y="2133600"/>
            <a:ext cx="1524000" cy="688975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NDC 5-District Alternative 501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953FB-3009-4E22-94C7-B67067BD93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5304" y="-50534"/>
            <a:ext cx="1752600" cy="32746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C8F0F27-4828-4551-B06C-510D4A5D8674}"/>
              </a:ext>
            </a:extLst>
          </p:cNvPr>
          <p:cNvSpPr txBox="1">
            <a:spLocks/>
          </p:cNvSpPr>
          <p:nvPr/>
        </p:nvSpPr>
        <p:spPr>
          <a:xfrm>
            <a:off x="1921032" y="2209800"/>
            <a:ext cx="1405928" cy="498476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NDC 5-District Alternative 502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98B7D-8F0E-4039-9F1F-277A06A4AC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3184" y="-44970"/>
            <a:ext cx="1689416" cy="32908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B4118E1-7153-4C33-BAAE-5DBA32CB99EE}"/>
              </a:ext>
            </a:extLst>
          </p:cNvPr>
          <p:cNvSpPr txBox="1">
            <a:spLocks/>
          </p:cNvSpPr>
          <p:nvPr/>
        </p:nvSpPr>
        <p:spPr>
          <a:xfrm>
            <a:off x="3867904" y="2209800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7D7C0-A33D-4690-88C9-D29FF17293E4}"/>
              </a:ext>
            </a:extLst>
          </p:cNvPr>
          <p:cNvSpPr txBox="1">
            <a:spLocks/>
          </p:cNvSpPr>
          <p:nvPr/>
        </p:nvSpPr>
        <p:spPr>
          <a:xfrm>
            <a:off x="5562600" y="2189862"/>
            <a:ext cx="1069470" cy="365126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503b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BCCE864-6C1E-4C04-85B1-023D7BB29175}"/>
              </a:ext>
            </a:extLst>
          </p:cNvPr>
          <p:cNvSpPr txBox="1">
            <a:spLocks/>
          </p:cNvSpPr>
          <p:nvPr/>
        </p:nvSpPr>
        <p:spPr>
          <a:xfrm>
            <a:off x="7087301" y="2189862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54697D6-4E9B-4961-9C6C-F9F460D0124B}"/>
              </a:ext>
            </a:extLst>
          </p:cNvPr>
          <p:cNvSpPr txBox="1">
            <a:spLocks/>
          </p:cNvSpPr>
          <p:nvPr/>
        </p:nvSpPr>
        <p:spPr>
          <a:xfrm>
            <a:off x="76200" y="5562600"/>
            <a:ext cx="1069470" cy="365126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504b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541FE78-CCFC-4300-9336-17DF60BC6CA3}"/>
              </a:ext>
            </a:extLst>
          </p:cNvPr>
          <p:cNvSpPr txBox="1">
            <a:spLocks/>
          </p:cNvSpPr>
          <p:nvPr/>
        </p:nvSpPr>
        <p:spPr>
          <a:xfrm>
            <a:off x="3495981" y="5592762"/>
            <a:ext cx="1069470" cy="365126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505b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B84E03C-349E-4220-9051-9DAD4F5BDD3F}"/>
              </a:ext>
            </a:extLst>
          </p:cNvPr>
          <p:cNvSpPr txBox="1">
            <a:spLocks/>
          </p:cNvSpPr>
          <p:nvPr/>
        </p:nvSpPr>
        <p:spPr>
          <a:xfrm>
            <a:off x="1743381" y="5592762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505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84968F-9483-41D3-B148-DB6068FA0671}"/>
              </a:ext>
            </a:extLst>
          </p:cNvPr>
          <p:cNvSpPr txBox="1">
            <a:spLocks/>
          </p:cNvSpPr>
          <p:nvPr/>
        </p:nvSpPr>
        <p:spPr>
          <a:xfrm>
            <a:off x="5211588" y="5662616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EE6731-63ED-4B61-BCE8-614929A1EBED}"/>
              </a:ext>
            </a:extLst>
          </p:cNvPr>
          <p:cNvSpPr txBox="1"/>
          <p:nvPr/>
        </p:nvSpPr>
        <p:spPr>
          <a:xfrm>
            <a:off x="7211753" y="4267200"/>
            <a:ext cx="1703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5-District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Plans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17BD76B-7116-4250-8EBA-F2D1EB97A3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6250" y="381000"/>
            <a:ext cx="2103762" cy="2981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1E62C7-2CC4-4639-80A3-D7A7D66D76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469" y="3557013"/>
            <a:ext cx="2103762" cy="2981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CABEB1-C63D-4472-992C-06B4F875EF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4527" y="277060"/>
            <a:ext cx="1268078" cy="506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963648-14DB-4A74-8F6C-FC07807395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9821" y="3536231"/>
            <a:ext cx="1785388" cy="307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84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5CC1C4-60AF-49D0-9AD5-951C0747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713" y="228599"/>
            <a:ext cx="2081578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FEA40-186A-4367-9795-2427704CA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1" y="228600"/>
            <a:ext cx="2081578" cy="33528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C84968F-9483-41D3-B148-DB6068FA0671}"/>
              </a:ext>
            </a:extLst>
          </p:cNvPr>
          <p:cNvSpPr txBox="1">
            <a:spLocks/>
          </p:cNvSpPr>
          <p:nvPr/>
        </p:nvSpPr>
        <p:spPr>
          <a:xfrm>
            <a:off x="2725800" y="2606842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EE6731-63ED-4B61-BCE8-614929A1EBED}"/>
              </a:ext>
            </a:extLst>
          </p:cNvPr>
          <p:cNvSpPr txBox="1"/>
          <p:nvPr/>
        </p:nvSpPr>
        <p:spPr>
          <a:xfrm>
            <a:off x="7211753" y="4267200"/>
            <a:ext cx="1703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More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5-District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Plans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61CA125-7A8A-41A9-83AA-1F36ED5E89E3}"/>
              </a:ext>
            </a:extLst>
          </p:cNvPr>
          <p:cNvSpPr txBox="1">
            <a:spLocks/>
          </p:cNvSpPr>
          <p:nvPr/>
        </p:nvSpPr>
        <p:spPr>
          <a:xfrm>
            <a:off x="4724400" y="2590800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507b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E1CFCB-4DA6-403E-96D9-CBA351A65F59}"/>
              </a:ext>
            </a:extLst>
          </p:cNvPr>
          <p:cNvSpPr txBox="1"/>
          <p:nvPr/>
        </p:nvSpPr>
        <p:spPr>
          <a:xfrm>
            <a:off x="2148703" y="3733800"/>
            <a:ext cx="2468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Garamond" panose="02020404030301010803" pitchFamily="18" charset="0"/>
              </a:rPr>
              <a:t>Non-Contiguous (at Main &amp; Hwy 92)</a:t>
            </a:r>
          </a:p>
        </p:txBody>
      </p:sp>
    </p:spTree>
    <p:extLst>
      <p:ext uri="{BB962C8B-B14F-4D97-AF65-F5344CB8AC3E}">
        <p14:creationId xmlns:p14="http://schemas.microsoft.com/office/powerpoint/2010/main" val="276003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19018-F538-4B73-80E6-C5F19FBAD5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NDC 4-District Draft A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3A83D6E-A209-4897-B051-C0FF035B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1316891"/>
            <a:ext cx="6232181" cy="42242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236B4F7E-FF36-4DE5-9F20-327D9A3A8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16" y="731836"/>
            <a:ext cx="2993784" cy="5592763"/>
          </a:xfrm>
          <a:prstGeom prst="rect">
            <a:avLst/>
          </a:prstGeom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01D91-0E61-401B-99CD-EE0A5383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National Demographics Corporation 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1293471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5586DDF1-1CCD-45F7-8A9B-F7E0BF0FA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" y="1309657"/>
            <a:ext cx="6261587" cy="42386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19018-F538-4B73-80E6-C5F19FBAD5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NDC 4-District Draft B</a:t>
            </a:r>
          </a:p>
        </p:txBody>
      </p:sp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0C7EB39E-E13E-4C2F-AC24-7B4ED693C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88" y="685800"/>
            <a:ext cx="3015639" cy="5633590"/>
          </a:xfrm>
          <a:prstGeom prst="rect">
            <a:avLst/>
          </a:prstGeom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D128D-0304-4BC6-9A96-332DE414F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638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A73A-DE1E-456E-ADA1-5B8EF33AC0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NDC 5-District Alternative 501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761C4D5-80BD-408D-AE49-AE75D3C6C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1056152"/>
            <a:ext cx="7107405" cy="481124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F5B48F8-BE1A-47C2-9D33-1DC499552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62000"/>
            <a:ext cx="2971800" cy="5551694"/>
          </a:xfrm>
          <a:prstGeom prst="rect">
            <a:avLst/>
          </a:prstGeom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8604B-0295-457D-BB77-41EBA057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25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A73A-DE1E-456E-ADA1-5B8EF33AC0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NDC 5-District Alternative 502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BE4306E-433C-4D7A-9DD9-7A13B559D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" y="1048061"/>
            <a:ext cx="6701509" cy="476187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59EEC06-FF76-48CC-B65E-59D59CE39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37575"/>
            <a:ext cx="2920002" cy="5454927"/>
          </a:xfrm>
          <a:prstGeom prst="rect">
            <a:avLst/>
          </a:prstGeom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1AD62-9E32-40BF-AFBC-B94DFDAC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35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401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1ED865-C9A4-4286-992C-ED2A4B4A1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973" y="0"/>
            <a:ext cx="3292125" cy="61879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1A9E6C-4FA2-4CFA-B9AE-3305C0ED1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07" y="762000"/>
            <a:ext cx="5749629" cy="50523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AC012-C143-404D-B900-569D1E285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61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>
            <a:spLocks noGrp="1"/>
          </p:cNvSpPr>
          <p:nvPr>
            <p:ph type="sldNum" idx="4294967295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9F0BD4C-ED44-432A-B9E3-CC893CA11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038286"/>
              </p:ext>
            </p:extLst>
          </p:nvPr>
        </p:nvGraphicFramePr>
        <p:xfrm>
          <a:off x="-76200" y="-20515"/>
          <a:ext cx="8590472" cy="6858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2680">
                  <a:extLst>
                    <a:ext uri="{9D8B030D-6E8A-4147-A177-3AD203B41FA5}">
                      <a16:colId xmlns:a16="http://schemas.microsoft.com/office/drawing/2014/main" val="2058158948"/>
                    </a:ext>
                  </a:extLst>
                </a:gridCol>
                <a:gridCol w="5687792">
                  <a:extLst>
                    <a:ext uri="{9D8B030D-6E8A-4147-A177-3AD203B41FA5}">
                      <a16:colId xmlns:a16="http://schemas.microsoft.com/office/drawing/2014/main" val="4117527635"/>
                    </a:ext>
                  </a:extLst>
                </a:gridCol>
              </a:tblGrid>
              <a:tr h="37726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56639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Workshops (RAC)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Aug. 12 &amp;  Aug.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Education and to solicit input on the communities in the Districts.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609799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Two Pre-Map Hearings (RAC)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Aug. 26 &amp; Sept.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maps. </a:t>
                      </a:r>
                    </a:p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Education and to solicit input on the communities in the Districts.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443763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Data Release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Aug.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Bureau releases official 2020 Census population data. The data will be in legacy format and must be reformatted.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458942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 Data Release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Sept.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 Statewide Database releases ‘prisoner-adjusted’ 2020 redistricting data, then three-week waiting period to release maps.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8767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Draft Maps (RAC)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Nov.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and revise the draft maps and to select focus maps.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2038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Map Submission Deadline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Nov. 26, 5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The City’s demographer will professionally produce submitted maps and prepare a demographic summary for each map.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31532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Draft Maps (RAC)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Dec.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and revise the draft maps and to select focus maps.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37891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Post-Map Hearing (CC)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Jan.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First public hearing to discuss and revise the draft maps and to discuss the election sequence.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501819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Workshops (RAC)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Jan. 22 &amp;  Jan. 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Solicit input on focus maps.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559932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Post-Map Hearing (CC)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Feb.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Second public hearing to discuss and revise the draft maps and to discuss the election sequence.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2743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Map Adoption (CC)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Mar.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Final map must be posted at least 7 days prior to adoption.</a:t>
                      </a:r>
                    </a:p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Map adopted via ordinance. 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Deadline to adopt: Apr. 17, 2021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44678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402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5331F-3B40-4189-B81B-BD8BECCFB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5715000" cy="5028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53EFBF-07AF-44A8-9E86-BF2D8618E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036" y="93981"/>
            <a:ext cx="3177815" cy="627180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176A7-BC74-46B6-A0C5-80003954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70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Map 403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90C61-F804-4969-9343-A0BF1E462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-12700"/>
            <a:ext cx="3177815" cy="63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BF2ACB-77A0-4E8A-A0A3-583D21FA7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6" y="839434"/>
            <a:ext cx="5840700" cy="517913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A8C9C-4EA0-4B8C-828A-133F4195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351C4-E0D7-44DA-BEBC-08E23C3080F8}"/>
              </a:ext>
            </a:extLst>
          </p:cNvPr>
          <p:cNvSpPr txBox="1"/>
          <p:nvPr/>
        </p:nvSpPr>
        <p:spPr>
          <a:xfrm>
            <a:off x="3914236" y="21631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2837059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403b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E7F34-ED6B-4093-8526-87B581FA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636" y="106681"/>
            <a:ext cx="3176364" cy="6114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549D9-30A5-4B7D-8E10-D2323222B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4849"/>
            <a:ext cx="5933536" cy="526072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0B6344-4547-499B-B475-539DC993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30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Map 404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C4E8DC-BA56-4CBE-9B79-35ED2C23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EF110-7386-498E-96F8-40A34FD5AF7A}"/>
              </a:ext>
            </a:extLst>
          </p:cNvPr>
          <p:cNvSpPr txBox="1"/>
          <p:nvPr/>
        </p:nvSpPr>
        <p:spPr>
          <a:xfrm>
            <a:off x="3914236" y="195589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9B458-BACB-40BA-8494-7AC0FB5A9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760175"/>
            <a:ext cx="2737850" cy="541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F856BC-96F8-4005-AB3D-A8A8EBD8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09" y="1071548"/>
            <a:ext cx="5614479" cy="494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8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404b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0DFDE-B009-4681-A556-94F360E0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18DC7-6DE8-4E8D-962D-46E4824AA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842"/>
            <a:ext cx="5744414" cy="4972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386995-3EB2-43B3-8EE8-F52E04752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2442"/>
            <a:ext cx="3429297" cy="62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26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56DF0-803A-45BB-A613-55D3390E0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193" y="324894"/>
            <a:ext cx="3044726" cy="5923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EAE6A-64A2-4E7B-9DED-BF7946B49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28" y="762000"/>
            <a:ext cx="5975805" cy="5183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60F0E-1884-4DC7-9654-CBC0D25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87917-58E7-48EA-A4C8-FC971AFAA154}"/>
              </a:ext>
            </a:extLst>
          </p:cNvPr>
          <p:cNvSpPr txBox="1"/>
          <p:nvPr/>
        </p:nvSpPr>
        <p:spPr>
          <a:xfrm>
            <a:off x="3866893" y="22649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2505198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503b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34E94-5A85-4DF7-AA79-2433645F2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4225"/>
            <a:ext cx="3022793" cy="6082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6E003-9449-43AB-8D9D-62304C9E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2" y="838064"/>
            <a:ext cx="5889638" cy="518187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763E4-0DEB-4809-B9AD-3BF9AB27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14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908FE-FC59-4020-B529-266F9A85B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1" y="762000"/>
            <a:ext cx="5825815" cy="5151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BF60E-267A-4F66-8E03-095DE4094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424" y="81280"/>
            <a:ext cx="3169629" cy="621764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D9D544-21C5-4FD3-B57C-09BF7953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EF637-7811-4BD9-BAA8-46A257CC492E}"/>
              </a:ext>
            </a:extLst>
          </p:cNvPr>
          <p:cNvSpPr txBox="1"/>
          <p:nvPr/>
        </p:nvSpPr>
        <p:spPr>
          <a:xfrm>
            <a:off x="4038600" y="2286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Non-Contiguous (at Troon Way)</a:t>
            </a:r>
          </a:p>
        </p:txBody>
      </p:sp>
    </p:spTree>
    <p:extLst>
      <p:ext uri="{BB962C8B-B14F-4D97-AF65-F5344CB8AC3E}">
        <p14:creationId xmlns:p14="http://schemas.microsoft.com/office/powerpoint/2010/main" val="1208696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504b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FF63C-DE5C-41E3-A749-8F7E4F87F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192" y="184984"/>
            <a:ext cx="2949207" cy="6082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84A07-510D-4C13-ACE3-A8BE70411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181"/>
            <a:ext cx="5847232" cy="518563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D7984-D8AA-4773-94C9-F65B52DE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83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7D660-143D-4D11-84C4-E10396E04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4" y="800100"/>
            <a:ext cx="5955852" cy="525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A20E4-301B-4EDD-B4EA-045B73979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243" y="117204"/>
            <a:ext cx="3111934" cy="6134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997774-1C17-4161-99AB-0FD02497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23202-0081-4389-BCDB-5F5107D290BD}"/>
              </a:ext>
            </a:extLst>
          </p:cNvPr>
          <p:cNvSpPr txBox="1"/>
          <p:nvPr/>
        </p:nvSpPr>
        <p:spPr>
          <a:xfrm>
            <a:off x="3886200" y="204318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Non-Contiguous (at Troon Way)</a:t>
            </a:r>
          </a:p>
        </p:txBody>
      </p:sp>
    </p:spTree>
    <p:extLst>
      <p:ext uri="{BB962C8B-B14F-4D97-AF65-F5344CB8AC3E}">
        <p14:creationId xmlns:p14="http://schemas.microsoft.com/office/powerpoint/2010/main" val="151800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body" idx="4294967295"/>
          </p:nvPr>
        </p:nvSpPr>
        <p:spPr>
          <a:xfrm>
            <a:off x="111576" y="2013046"/>
            <a:ext cx="2590800" cy="1413000"/>
          </a:xfrm>
          <a:prstGeom prst="rect">
            <a:avLst/>
          </a:prstGeom>
          <a:noFill/>
          <a:ln w="9525" cap="flat" cmpd="sng">
            <a:solidFill>
              <a:srgbClr val="C1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 dirty="0">
                <a:solidFill>
                  <a:srgbClr val="002060"/>
                </a:solidFill>
              </a:rPr>
              <a:t>Equal Population</a:t>
            </a:r>
            <a:endParaRPr sz="64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6400" b="1" dirty="0">
                <a:solidFill>
                  <a:srgbClr val="002060"/>
                </a:solidFill>
              </a:rPr>
              <a:t>Federal</a:t>
            </a:r>
            <a:r>
              <a:rPr lang="en-US" sz="6400" dirty="0">
                <a:solidFill>
                  <a:srgbClr val="002060"/>
                </a:solidFill>
              </a:rPr>
              <a:t> </a:t>
            </a:r>
            <a:r>
              <a:rPr lang="en-US" sz="6400" b="1" dirty="0">
                <a:solidFill>
                  <a:srgbClr val="002060"/>
                </a:solidFill>
              </a:rPr>
              <a:t>Voting Rights Act</a:t>
            </a:r>
            <a:endParaRPr sz="64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6400" b="1" dirty="0">
                <a:solidFill>
                  <a:srgbClr val="002060"/>
                </a:solidFill>
              </a:rPr>
              <a:t>No Racial Gerrymandering</a:t>
            </a:r>
            <a:endParaRPr sz="6400" dirty="0">
              <a:solidFill>
                <a:srgbClr val="002060"/>
              </a:solidFill>
            </a:endParaRPr>
          </a:p>
          <a:p>
            <a:pPr marL="640080" lvl="1" indent="-175641" algn="l" rtl="0">
              <a:spcBef>
                <a:spcPts val="550"/>
              </a:spcBef>
              <a:spcAft>
                <a:spcPts val="0"/>
              </a:spcAft>
              <a:buSzPct val="70000"/>
              <a:buNone/>
            </a:pPr>
            <a:endParaRPr sz="2400" dirty="0"/>
          </a:p>
        </p:txBody>
      </p:sp>
      <p:sp>
        <p:nvSpPr>
          <p:cNvPr id="139" name="Google Shape;139;p3"/>
          <p:cNvSpPr txBox="1">
            <a:spLocks noGrp="1"/>
          </p:cNvSpPr>
          <p:nvPr>
            <p:ph type="body" idx="4294967295"/>
          </p:nvPr>
        </p:nvSpPr>
        <p:spPr>
          <a:xfrm>
            <a:off x="6025200" y="1983575"/>
            <a:ext cx="3007200" cy="3892800"/>
          </a:xfrm>
          <a:prstGeom prst="rect">
            <a:avLst/>
          </a:prstGeom>
          <a:noFill/>
          <a:ln w="9525" cap="flat" cmpd="sng">
            <a:solidFill>
              <a:srgbClr val="AFC9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2060"/>
                </a:solidFill>
              </a:rPr>
              <a:t>Minimize voters shifted to different election years</a:t>
            </a:r>
            <a:endParaRPr sz="16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2060"/>
                </a:solidFill>
              </a:rPr>
              <a:t>Respect voters’ choices / continuity in office</a:t>
            </a:r>
            <a:endParaRPr sz="16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2060"/>
                </a:solidFill>
              </a:rPr>
              <a:t>Future population growth</a:t>
            </a:r>
            <a:endParaRPr sz="16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2060"/>
                </a:solidFill>
              </a:rPr>
              <a:t>Preserving the core of existing districts</a:t>
            </a:r>
            <a:endParaRPr sz="1600" dirty="0">
              <a:solidFill>
                <a:srgbClr val="002060"/>
              </a:solidFill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111576" y="1368522"/>
            <a:ext cx="2590800" cy="639900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1. Federal Laws</a:t>
            </a:r>
            <a:endParaRPr sz="1800" dirty="0"/>
          </a:p>
        </p:txBody>
      </p:sp>
      <p:sp>
        <p:nvSpPr>
          <p:cNvPr id="141" name="Google Shape;141;p3"/>
          <p:cNvSpPr txBox="1"/>
          <p:nvPr/>
        </p:nvSpPr>
        <p:spPr>
          <a:xfrm>
            <a:off x="2842875" y="1368525"/>
            <a:ext cx="3039600" cy="6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2. California Criteria for </a:t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Cities</a:t>
            </a:r>
            <a:endParaRPr sz="1800" dirty="0"/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425" y="4247200"/>
            <a:ext cx="2457125" cy="16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2857788" y="1983575"/>
            <a:ext cx="3009600" cy="3892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Geographically contiguous</a:t>
            </a:r>
            <a:endParaRPr sz="1600" dirty="0">
              <a:solidFill>
                <a:srgbClr val="002060"/>
              </a:solidFill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Undivided neighborhoods and “communities of interest” </a:t>
            </a:r>
            <a:br>
              <a:rPr lang="en-US" sz="18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b="0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(Socio-economic geographic areas that should be kept together)</a:t>
            </a:r>
            <a:endParaRPr sz="1450" b="0" i="0" u="none" strike="noStrike" cap="none" dirty="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Easily identifiable boundaries</a:t>
            </a:r>
            <a:endParaRPr sz="1600" dirty="0">
              <a:solidFill>
                <a:srgbClr val="002060"/>
              </a:solidFill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Compact</a:t>
            </a:r>
            <a:br>
              <a:rPr lang="en-US" sz="18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b="0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(Do not bypass one group of people to get to a more distant group of people)</a:t>
            </a:r>
          </a:p>
          <a:p>
            <a:pPr marR="0" lvl="0" algn="l" rtl="0">
              <a:spcBef>
                <a:spcPts val="700"/>
              </a:spcBef>
              <a:spcAft>
                <a:spcPts val="0"/>
              </a:spcAft>
            </a:pPr>
            <a:endParaRPr sz="300" dirty="0">
              <a:solidFill>
                <a:srgbClr val="002060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600" b="1" u="none" strike="noStrike" cap="none" dirty="0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Prohibited:  </a:t>
            </a:r>
            <a:r>
              <a:rPr lang="en-US" sz="1450" b="0" u="none" strike="noStrike" cap="none" dirty="0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“Shall not favor or discriminate against a political party.”</a:t>
            </a:r>
            <a:endParaRPr sz="1450" b="0" u="none" strike="noStrike" cap="none" dirty="0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6022937" y="1368525"/>
            <a:ext cx="3007200" cy="639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3. Other Traditional Redistricting Principles</a:t>
            </a:r>
            <a:endParaRPr sz="1800" dirty="0"/>
          </a:p>
        </p:txBody>
      </p:sp>
      <p:sp>
        <p:nvSpPr>
          <p:cNvPr id="146" name="Google Shape;146;p3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  <p:cxnSp>
        <p:nvCxnSpPr>
          <p:cNvPr id="147" name="Google Shape;147;p3"/>
          <p:cNvCxnSpPr/>
          <p:nvPr/>
        </p:nvCxnSpPr>
        <p:spPr>
          <a:xfrm>
            <a:off x="3057000" y="90090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5F772203-E04B-4ED9-85FB-B3633530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altLang="en-US" sz="4000" b="1" dirty="0"/>
              <a:t>Redistricting Rules and Goals</a:t>
            </a:r>
            <a:endParaRPr lang="en-US" sz="40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505b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EF2D4-1D91-458F-ADF8-7A5A12CA8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417" y="0"/>
            <a:ext cx="3235712" cy="6243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E5286-1309-404F-A9EB-46B85CBE9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" y="762000"/>
            <a:ext cx="5841275" cy="516293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01BE3-C7DF-4DB4-AE53-D299CFA24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60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57BB8-6EFE-4719-995E-A32E0620F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" y="838200"/>
            <a:ext cx="5715000" cy="5076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7EF2DF-25E2-46CB-A459-0007E64D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4778"/>
            <a:ext cx="3200400" cy="6264614"/>
          </a:xfrm>
          <a:prstGeom prst="rect">
            <a:avLst/>
          </a:prstGeom>
        </p:spPr>
      </p:pic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1DC05D8-7A96-4CA7-9E0B-8E597059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70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6482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507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1DC05D8-7A96-4CA7-9E0B-8E597059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40706-8E5D-4719-9B78-CC39C75D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0" y="914400"/>
            <a:ext cx="5755230" cy="5078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3CF91-0954-4013-9570-3498FDB9E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596697"/>
            <a:ext cx="3309672" cy="5322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AA0DB-94BA-41A1-BE3E-9823F48094D9}"/>
              </a:ext>
            </a:extLst>
          </p:cNvPr>
          <p:cNvSpPr txBox="1"/>
          <p:nvPr/>
        </p:nvSpPr>
        <p:spPr>
          <a:xfrm>
            <a:off x="3429001" y="204318"/>
            <a:ext cx="556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Non-Contiguous (at Main &amp; Hwy 92)</a:t>
            </a:r>
          </a:p>
        </p:txBody>
      </p:sp>
    </p:spTree>
    <p:extLst>
      <p:ext uri="{BB962C8B-B14F-4D97-AF65-F5344CB8AC3E}">
        <p14:creationId xmlns:p14="http://schemas.microsoft.com/office/powerpoint/2010/main" val="916262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507b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1DC05D8-7A96-4CA7-9E0B-8E597059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54518-6337-40E4-A6E3-737B9770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161" y="769485"/>
            <a:ext cx="3304839" cy="5319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A05104-26FD-4BE7-913E-9347447A9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2" y="841942"/>
            <a:ext cx="5719427" cy="517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16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B9E85-4BFC-4174-B11C-B5C0E53058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4-District Submissions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164F6-D302-48AA-A60D-9A870A0C9C86}"/>
              </a:ext>
            </a:extLst>
          </p:cNvPr>
          <p:cNvSpPr txBox="1"/>
          <p:nvPr/>
        </p:nvSpPr>
        <p:spPr>
          <a:xfrm>
            <a:off x="1676400" y="5751928"/>
            <a:ext cx="53670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Unfortunately, the Census results were so significantly different from expectations that none of the public map submissions are even close to population balanced.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9BA8AE8-A1CC-41D2-B431-A02D496AB3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50" y="11430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89C07D4-AD98-42ED-B43C-6C4FA1FF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010" y="11430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60D3F675-0928-453C-9ED2-2BC50194C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70" y="11430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FA66A46-B12A-4296-9C57-61CFF9B57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30" y="11430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DA2B-E067-457E-871D-CCCEC6B27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2D211-AA17-4F00-BE59-5E92BDC211EB}"/>
              </a:ext>
            </a:extLst>
          </p:cNvPr>
          <p:cNvSpPr txBox="1"/>
          <p:nvPr/>
        </p:nvSpPr>
        <p:spPr>
          <a:xfrm>
            <a:off x="2552700" y="6197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4294542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A2F5-27C5-4D86-962D-0458E3C4FB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More 4-District Submissions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9E71FF3-F34D-4F3A-A10F-22F92D5F3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C471E5B-AF70-49F1-8CFF-58C405BF0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9906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40E7AB9-355A-4340-8DD5-006DCCF34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84EBB-E760-42C5-91CB-8A7957089F0C}"/>
              </a:ext>
            </a:extLst>
          </p:cNvPr>
          <p:cNvSpPr txBox="1"/>
          <p:nvPr/>
        </p:nvSpPr>
        <p:spPr>
          <a:xfrm>
            <a:off x="1600200" y="5636567"/>
            <a:ext cx="53670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Unfortunately, the Census results were so significantly different from expectations that none of the public map submissions are even close to population balanced.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ECF937-477E-448C-8CB4-CBC4A7BDC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3DC55-4CA6-4032-954C-2D9D6548ECE5}"/>
              </a:ext>
            </a:extLst>
          </p:cNvPr>
          <p:cNvSpPr txBox="1"/>
          <p:nvPr/>
        </p:nvSpPr>
        <p:spPr>
          <a:xfrm>
            <a:off x="2543175" y="567874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588856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6BA42-F035-4F02-981F-235536D228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5-District Submissions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4681DF1-4D13-49A9-9612-565AF055C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" y="1253732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BF30639B-AF21-45A1-8886-7452E4AEE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94" y="1253732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8F73A658-F6F9-42DB-B5B7-9D33102025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38" y="1253732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108FE0DA-CFE6-4B3D-A0FA-77CBD2866E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81" y="1253732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00434-0681-44BF-AB57-6AE4B86C7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DBB5A6-D872-44CE-AB52-7870DBA92CB7}"/>
              </a:ext>
            </a:extLst>
          </p:cNvPr>
          <p:cNvSpPr txBox="1"/>
          <p:nvPr/>
        </p:nvSpPr>
        <p:spPr>
          <a:xfrm>
            <a:off x="1600200" y="5636567"/>
            <a:ext cx="53670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Unfortunately, the Census results were so significantly different from expectations that none of the public map submissions are even close to population balanced.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39A36A-AFA0-4B74-9EF1-60B4229AE098}"/>
              </a:ext>
            </a:extLst>
          </p:cNvPr>
          <p:cNvSpPr txBox="1"/>
          <p:nvPr/>
        </p:nvSpPr>
        <p:spPr>
          <a:xfrm>
            <a:off x="2552700" y="6197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1479175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E09D5-5933-43C8-A86A-A25C978315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More 5-District Submissions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08D980B-593E-495F-BD2F-D46C622F8E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D4A6160-941B-4F7E-948B-804559953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98" y="1295400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F05069E-85CC-472C-98A6-A9245566E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96" y="1295400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C7237AF-F27D-4CD4-83A1-536ECBD78E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95" y="12954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2319C5-2394-49DD-9A20-BEBE552DC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EE59E5-72BA-4C35-BB90-68425AD75AF6}"/>
              </a:ext>
            </a:extLst>
          </p:cNvPr>
          <p:cNvSpPr txBox="1"/>
          <p:nvPr/>
        </p:nvSpPr>
        <p:spPr>
          <a:xfrm>
            <a:off x="1600200" y="5638800"/>
            <a:ext cx="53670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Unfortunately, the Census results were so significantly different from expectations that none of the public map submissions are even close to population balanced.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8820C-4C8C-407E-8DE5-B3EA2F3130EA}"/>
              </a:ext>
            </a:extLst>
          </p:cNvPr>
          <p:cNvSpPr txBox="1"/>
          <p:nvPr/>
        </p:nvSpPr>
        <p:spPr>
          <a:xfrm>
            <a:off x="2552700" y="6197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2025515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 4-District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FA703-78A2-4166-B8B6-1E3F7634C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70" y="1211792"/>
            <a:ext cx="4559017" cy="1036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6A23E3-82A6-4BCF-AB71-C37E872CB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088" y="1214318"/>
            <a:ext cx="4441480" cy="1010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E2870D-EEC3-4EF6-A9A2-DDEF3E675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0" y="2386246"/>
            <a:ext cx="4559017" cy="1036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AC6F27-8441-4542-B344-D643D5DA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0861" y="2384473"/>
            <a:ext cx="4441479" cy="10101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3F2FE9-B314-4670-A00F-7AE79837C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0" y="3520577"/>
            <a:ext cx="4515195" cy="10415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DF35EA-C78F-40AC-BA11-4D3662D4A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737" y="3509260"/>
            <a:ext cx="4441479" cy="102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3E737E-156C-4FF7-B818-9E68FF822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105" y="4659600"/>
            <a:ext cx="4544370" cy="10482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DC3D7C-C60E-48CB-959A-560F386F6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8737" y="4679415"/>
            <a:ext cx="4462826" cy="102948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89276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 5-District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D8239-1F87-420E-9DB1-CFB4A5C65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4436918" cy="114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577C4-FDD5-4B9D-B5A1-6ECDF463D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875" y="762000"/>
            <a:ext cx="4436918" cy="114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BAC88F-15B7-4D2D-BB99-6ACAAF68B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905000"/>
            <a:ext cx="4436917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4E1C8-EB05-40FF-A504-123A30128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2" y="3081196"/>
            <a:ext cx="4436917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3E4787-AD5F-4E0D-A868-BD1FDA137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3" y="4257392"/>
            <a:ext cx="4404474" cy="1134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95C1B-BB71-48E4-8890-2456B76ED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8457" y="5445179"/>
            <a:ext cx="4404474" cy="11346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DDBB82-2BDE-4219-AF10-63ED7ECD35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0875" y="1905000"/>
            <a:ext cx="4436916" cy="1142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7EE31F-4ABB-458C-8D93-F776F2BB0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8996" y="3081196"/>
            <a:ext cx="4458795" cy="1148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366B45-83EB-4207-A3AB-557F26DC53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0887" y="4268982"/>
            <a:ext cx="4466904" cy="115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38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15000" cy="914400"/>
          </a:xfrm>
        </p:spPr>
        <p:txBody>
          <a:bodyPr/>
          <a:lstStyle/>
          <a:p>
            <a:r>
              <a:rPr lang="en-US" dirty="0"/>
              <a:t>Current Districts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0D91-FD25-4DEA-8584-E66B2C4EA9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F787574-0563-4909-A931-216F5FA69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459"/>
            <a:ext cx="3352800" cy="6263449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0F9D9B9-071A-424A-81EC-397196B37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5165436" cy="496805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569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Demographics 5-District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A93162-1655-4450-80C8-53E0D3343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582779"/>
            <a:ext cx="4445927" cy="11453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165EC9-11EA-4AE6-9568-0A0A5F87B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076" y="2586790"/>
            <a:ext cx="4445924" cy="11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6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Notes 4-District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E3FC5-C053-4A1C-9214-679EA23BC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952500"/>
            <a:ext cx="826008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60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Notes 5-District Plans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67349-A63C-434B-A656-EB7AD521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-152400"/>
            <a:ext cx="7848600" cy="60964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5413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28C102F-2927-4ED8-B037-DB71CBE8C823}"/>
              </a:ext>
            </a:extLst>
          </p:cNvPr>
          <p:cNvSpPr txBox="1"/>
          <p:nvPr/>
        </p:nvSpPr>
        <p:spPr>
          <a:xfrm>
            <a:off x="2438400" y="35052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Garamond" panose="02020404030301010803" pitchFamily="18" charset="0"/>
                <a:hlinkClick r:id="rId2"/>
              </a:rPr>
              <a:t>DrawHMB.org</a:t>
            </a:r>
            <a:endParaRPr lang="en-US" sz="4000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DF645D-A0D7-40C0-9BE3-9CB7F1901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524000"/>
            <a:ext cx="9144000" cy="1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4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74CE-E61A-46B8-9563-99C9DF01A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5" y="-2618"/>
            <a:ext cx="9144000" cy="1477628"/>
          </a:xfrm>
        </p:spPr>
        <p:txBody>
          <a:bodyPr>
            <a:noAutofit/>
          </a:bodyPr>
          <a:lstStyle/>
          <a:p>
            <a:r>
              <a:rPr lang="en-US" sz="3200" b="1" dirty="0"/>
              <a:t>Demographic Summary of Existing Districts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09B3F-4DC6-45C9-B0D2-8DF7842981B6}"/>
              </a:ext>
            </a:extLst>
          </p:cNvPr>
          <p:cNvSpPr txBox="1"/>
          <p:nvPr/>
        </p:nvSpPr>
        <p:spPr>
          <a:xfrm>
            <a:off x="1105653" y="3747406"/>
            <a:ext cx="6695535" cy="1053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aramond" panose="02020404030301010803" pitchFamily="18" charset="0"/>
              </a:rPr>
              <a:t>Official California-Adjusted 2021 Redistricting Data</a:t>
            </a:r>
          </a:p>
          <a:p>
            <a:pPr algn="ctr"/>
            <a:r>
              <a:rPr lang="en-US" sz="2000" b="1" dirty="0">
                <a:latin typeface="Garamond" panose="02020404030301010803" pitchFamily="18" charset="0"/>
              </a:rPr>
              <a:t>Only required change is about 200 people out of District 4 into Districts 2 and 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23110-F6AD-4A39-BE08-EBBDA49497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295400"/>
            <a:ext cx="8144842" cy="181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90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5388A68-31A0-41B1-A346-9C23778DF1E4}"/>
              </a:ext>
            </a:extLst>
          </p:cNvPr>
          <p:cNvSpPr txBox="1"/>
          <p:nvPr/>
        </p:nvSpPr>
        <p:spPr>
          <a:xfrm>
            <a:off x="77472" y="681820"/>
            <a:ext cx="1818736" cy="181588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1. Census Bureau merged two Census Blocks across the Council District line. Draft A puts the Block all in D3.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19018-F538-4B73-80E6-C5F19FBA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NDC 4-District Draft 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333436-4F38-4315-AC0F-45103C62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3A83D6E-A209-4897-B051-C0FF035B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75219"/>
            <a:ext cx="7086600" cy="48033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110FEC-80EA-45E7-8873-42907FFB442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896208" y="1589761"/>
            <a:ext cx="2667000" cy="84785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037DED-ECFA-43A7-99F3-C6026A372335}"/>
              </a:ext>
            </a:extLst>
          </p:cNvPr>
          <p:cNvSpPr txBox="1"/>
          <p:nvPr/>
        </p:nvSpPr>
        <p:spPr>
          <a:xfrm>
            <a:off x="128954" y="2756765"/>
            <a:ext cx="1742536" cy="181588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2. Census Block bordered by Kelly Ave, Hwy 1, Correas St and Alsace Lorraine Ave moves from D4 to D2.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358373-9DB9-4867-BEC7-637A248CA5DE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871490" y="1908602"/>
            <a:ext cx="2743200" cy="175610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7B0EA00-618E-420E-ACFD-51327766F775}"/>
              </a:ext>
            </a:extLst>
          </p:cNvPr>
          <p:cNvSpPr txBox="1"/>
          <p:nvPr/>
        </p:nvSpPr>
        <p:spPr>
          <a:xfrm>
            <a:off x="2310080" y="5897026"/>
            <a:ext cx="4776519" cy="33855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Garamond" panose="02020404030301010803" pitchFamily="18" charset="0"/>
              </a:rPr>
              <a:t>Those changes population balance the entire map.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8990A6-FCF0-4C92-8B56-EAE96FEDAF86}"/>
              </a:ext>
            </a:extLst>
          </p:cNvPr>
          <p:cNvSpPr txBox="1"/>
          <p:nvPr/>
        </p:nvSpPr>
        <p:spPr>
          <a:xfrm>
            <a:off x="86264" y="4954160"/>
            <a:ext cx="1742536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Highway 1 is the border north and south of what is shown here.</a:t>
            </a:r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236B4F7E-FF36-4DE5-9F20-327D9A3A8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8" y="3293477"/>
            <a:ext cx="1574896" cy="294210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41909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5586DDF1-1CCD-45F7-8A9B-F7E0BF0FA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96" y="862798"/>
            <a:ext cx="7161023" cy="484754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19018-F538-4B73-80E6-C5F19FBA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NDC 4-District Draft 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333436-4F38-4315-AC0F-45103C62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110FEC-80EA-45E7-8873-42907FFB442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878171" y="2157809"/>
            <a:ext cx="2362200" cy="4693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388A68-31A0-41B1-A346-9C23778DF1E4}"/>
              </a:ext>
            </a:extLst>
          </p:cNvPr>
          <p:cNvSpPr txBox="1"/>
          <p:nvPr/>
        </p:nvSpPr>
        <p:spPr>
          <a:xfrm>
            <a:off x="59435" y="634315"/>
            <a:ext cx="1818736" cy="30469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1. Census Bureau merged two Census Blocks across the Council District line. Draft B puts the Block all in D3, along with three city blocks south of Correas between Potter and Alsace Lorraine.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37DED-ECFA-43A7-99F3-C6026A372335}"/>
              </a:ext>
            </a:extLst>
          </p:cNvPr>
          <p:cNvSpPr txBox="1"/>
          <p:nvPr/>
        </p:nvSpPr>
        <p:spPr>
          <a:xfrm>
            <a:off x="67160" y="3776953"/>
            <a:ext cx="1818736" cy="107721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2. D2 picks up 7 city blocks around Kelly &amp; Main St from D1 and D3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B0EA00-618E-420E-ACFD-51327766F775}"/>
              </a:ext>
            </a:extLst>
          </p:cNvPr>
          <p:cNvSpPr txBox="1"/>
          <p:nvPr/>
        </p:nvSpPr>
        <p:spPr>
          <a:xfrm>
            <a:off x="2456372" y="5891691"/>
            <a:ext cx="4800600" cy="33855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Garamond" panose="02020404030301010803" pitchFamily="18" charset="0"/>
              </a:rPr>
              <a:t>These changes population balance the entire map.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31D094-1495-40A9-8E40-2C378A057E9F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885896" y="2051184"/>
            <a:ext cx="4895904" cy="226437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EC28E40-0086-4265-95FF-A4AF501247FF}"/>
              </a:ext>
            </a:extLst>
          </p:cNvPr>
          <p:cNvSpPr txBox="1"/>
          <p:nvPr/>
        </p:nvSpPr>
        <p:spPr>
          <a:xfrm>
            <a:off x="56344" y="5035924"/>
            <a:ext cx="1742536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Highway 1 is the border north and south of what is shown here.</a:t>
            </a:r>
          </a:p>
        </p:txBody>
      </p:sp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0C7EB39E-E13E-4C2F-AC24-7B4ED693C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20" y="3485993"/>
            <a:ext cx="1516707" cy="283339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0143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A73A-DE1E-456E-ADA1-5B8EF33A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NDC 5-District Alternative 501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6EBDD-9D82-4F1F-AEB2-067887B2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761C4D5-80BD-408D-AE49-AE75D3C6C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696200" cy="520982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10089-D480-465D-9E19-7BD4C6A060C0}"/>
              </a:ext>
            </a:extLst>
          </p:cNvPr>
          <p:cNvSpPr txBox="1"/>
          <p:nvPr/>
        </p:nvSpPr>
        <p:spPr>
          <a:xfrm>
            <a:off x="2362200" y="6149984"/>
            <a:ext cx="3810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Garamond" panose="02020404030301010803" pitchFamily="18" charset="0"/>
              </a:rPr>
              <a:t>Total population per district drops from 2,954 with four districts to 2,363 with five districts.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4A58B-24F7-4BDC-88B3-F7A9A50D8CB6}"/>
              </a:ext>
            </a:extLst>
          </p:cNvPr>
          <p:cNvSpPr txBox="1"/>
          <p:nvPr/>
        </p:nvSpPr>
        <p:spPr>
          <a:xfrm>
            <a:off x="86264" y="4954160"/>
            <a:ext cx="1437736" cy="95410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Highway 1 is the border north and south of what is shown here.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F5B48F8-BE1A-47C2-9D33-1DC499552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97" y="2778332"/>
            <a:ext cx="1898303" cy="354626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4218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A73A-DE1E-456E-ADA1-5B8EF33A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NDC 5-District Alternative 502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6EBDD-9D82-4F1F-AEB2-067887B2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10089-D480-465D-9E19-7BD4C6A060C0}"/>
              </a:ext>
            </a:extLst>
          </p:cNvPr>
          <p:cNvSpPr txBox="1"/>
          <p:nvPr/>
        </p:nvSpPr>
        <p:spPr>
          <a:xfrm>
            <a:off x="2287552" y="6023708"/>
            <a:ext cx="4343400" cy="30777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Garamond" panose="02020404030301010803" pitchFamily="18" charset="0"/>
              </a:rPr>
              <a:t>Everything north of Frenchman Creek is in District 1.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BE4306E-433C-4D7A-9DD9-7A13B559D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97593"/>
            <a:ext cx="7242105" cy="514600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CF97E2-AD8F-43FF-9682-2A1C62C6FA3E}"/>
              </a:ext>
            </a:extLst>
          </p:cNvPr>
          <p:cNvSpPr txBox="1"/>
          <p:nvPr/>
        </p:nvSpPr>
        <p:spPr>
          <a:xfrm>
            <a:off x="86264" y="4954160"/>
            <a:ext cx="1209136" cy="95410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Highway 1 is the border south of what is shown here.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59EEC06-FF76-48CC-B65E-59D59CE39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862588"/>
            <a:ext cx="1853202" cy="346201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450579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8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BF000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0070C0"/>
      </a:hlink>
      <a:folHlink>
        <a:srgbClr val="0070C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9021</TotalTime>
  <Words>1313</Words>
  <Application>Microsoft Office PowerPoint</Application>
  <PresentationFormat>On-screen Show (4:3)</PresentationFormat>
  <Paragraphs>211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EB Garamond</vt:lpstr>
      <vt:lpstr>Garamond</vt:lpstr>
      <vt:lpstr>Noto Sans Symbols</vt:lpstr>
      <vt:lpstr>Tw Cen MT</vt:lpstr>
      <vt:lpstr>Twentieth Century</vt:lpstr>
      <vt:lpstr>Wingdings</vt:lpstr>
      <vt:lpstr>Wingdings 2</vt:lpstr>
      <vt:lpstr>Median</vt:lpstr>
      <vt:lpstr>City of Half Moon Bay Redistricting Draft Maps</vt:lpstr>
      <vt:lpstr>PowerPoint Presentation</vt:lpstr>
      <vt:lpstr>Redistricting Rules and Goals</vt:lpstr>
      <vt:lpstr>Current Districts</vt:lpstr>
      <vt:lpstr>Demographic Summary of Existing Districts</vt:lpstr>
      <vt:lpstr>NDC 4-District Draft A</vt:lpstr>
      <vt:lpstr>NDC 4-District Draft B</vt:lpstr>
      <vt:lpstr>NDC 5-District Alternative 501</vt:lpstr>
      <vt:lpstr>NDC 5-District Alternative 502</vt:lpstr>
      <vt:lpstr>Demographic Impact</vt:lpstr>
      <vt:lpstr>Current Districts</vt:lpstr>
      <vt:lpstr>PowerPoint Presentation</vt:lpstr>
      <vt:lpstr>PowerPoint Presentation</vt:lpstr>
      <vt:lpstr>PowerPoint Presentation</vt:lpstr>
      <vt:lpstr>NDC 4-District Draft A</vt:lpstr>
      <vt:lpstr>NDC 4-District Draft B</vt:lpstr>
      <vt:lpstr>NDC 5-District Alternative 501</vt:lpstr>
      <vt:lpstr>NDC 5-District Alternative 502</vt:lpstr>
      <vt:lpstr>Map 401</vt:lpstr>
      <vt:lpstr>Map 402</vt:lpstr>
      <vt:lpstr>Map 403</vt:lpstr>
      <vt:lpstr>Map 403b</vt:lpstr>
      <vt:lpstr>Map 404</vt:lpstr>
      <vt:lpstr>Map 404b</vt:lpstr>
      <vt:lpstr>Map 503</vt:lpstr>
      <vt:lpstr>Map 503b</vt:lpstr>
      <vt:lpstr>Map 504</vt:lpstr>
      <vt:lpstr>Map 504b</vt:lpstr>
      <vt:lpstr>Map 505</vt:lpstr>
      <vt:lpstr>Map 505b</vt:lpstr>
      <vt:lpstr>Map 506</vt:lpstr>
      <vt:lpstr>Map 507</vt:lpstr>
      <vt:lpstr>Map 507b</vt:lpstr>
      <vt:lpstr>4-District Submissions</vt:lpstr>
      <vt:lpstr>More 4-District Submissions</vt:lpstr>
      <vt:lpstr>5-District Submissions</vt:lpstr>
      <vt:lpstr>More 5-District Submissions</vt:lpstr>
      <vt:lpstr>Demographics 4-District Plans</vt:lpstr>
      <vt:lpstr>Demographics 5-District Plans</vt:lpstr>
      <vt:lpstr>More Demographics 5-District Plans</vt:lpstr>
      <vt:lpstr>Map Notes 4-District Plans</vt:lpstr>
      <vt:lpstr>Map Notes 5-District Plans</vt:lpstr>
      <vt:lpstr>PowerPoint Presentation</vt:lpstr>
    </vt:vector>
  </TitlesOfParts>
  <Company>Claremont McKenna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NDC Presentation</dc:title>
  <dc:creator>Douglas Johnson</dc:creator>
  <cp:lastModifiedBy>Shalice Tilton</cp:lastModifiedBy>
  <cp:revision>488</cp:revision>
  <cp:lastPrinted>2021-12-15T17:44:53Z</cp:lastPrinted>
  <dcterms:created xsi:type="dcterms:W3CDTF">2011-05-19T00:29:13Z</dcterms:created>
  <dcterms:modified xsi:type="dcterms:W3CDTF">2021-12-17T14:40:27Z</dcterms:modified>
</cp:coreProperties>
</file>