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82" r:id="rId2"/>
    <p:sldId id="284" r:id="rId3"/>
    <p:sldId id="299" r:id="rId4"/>
    <p:sldId id="265" r:id="rId5"/>
    <p:sldId id="266" r:id="rId6"/>
    <p:sldId id="269" r:id="rId7"/>
    <p:sldId id="286" r:id="rId8"/>
    <p:sldId id="287" r:id="rId9"/>
    <p:sldId id="288" r:id="rId10"/>
    <p:sldId id="300" r:id="rId11"/>
    <p:sldId id="312" r:id="rId12"/>
    <p:sldId id="313" r:id="rId13"/>
    <p:sldId id="274" r:id="rId14"/>
    <p:sldId id="290" r:id="rId15"/>
    <p:sldId id="291" r:id="rId16"/>
    <p:sldId id="292" r:id="rId17"/>
    <p:sldId id="293" r:id="rId18"/>
    <p:sldId id="294" r:id="rId19"/>
    <p:sldId id="296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6" y="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5" rIns="91669" bIns="458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71" y="4460247"/>
            <a:ext cx="5681343" cy="4224654"/>
          </a:xfrm>
          <a:prstGeom prst="rect">
            <a:avLst/>
          </a:prstGeom>
        </p:spPr>
        <p:txBody>
          <a:bodyPr vert="horz" lIns="91669" tIns="45835" rIns="91669" bIns="458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6" y="8917305"/>
            <a:ext cx="3078058" cy="469583"/>
          </a:xfrm>
          <a:prstGeom prst="rect">
            <a:avLst/>
          </a:prstGeom>
        </p:spPr>
        <p:txBody>
          <a:bodyPr vert="horz" lIns="91669" tIns="45835" rIns="91669" bIns="45835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t" anchorCtr="0">
            <a:normAutofit/>
          </a:bodyPr>
          <a:lstStyle/>
          <a:p>
            <a:endParaRPr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855209" y="8578188"/>
            <a:ext cx="2949806" cy="45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513" tIns="43744" rIns="87513" bIns="43744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0966" y="4290628"/>
            <a:ext cx="5444620" cy="4063995"/>
          </a:xfrm>
          <a:prstGeom prst="rect">
            <a:avLst/>
          </a:prstGeom>
        </p:spPr>
        <p:txBody>
          <a:bodyPr spcFirstLastPara="1" wrap="square" lIns="87513" tIns="43744" rIns="87513" bIns="43744" anchor="t" anchorCtr="0">
            <a:noAutofit/>
          </a:bodyPr>
          <a:lstStyle/>
          <a:p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76275"/>
            <a:ext cx="4516437" cy="3387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awhmb.org/draw-a-ma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torymaps.arcgis.com/stories/15df1ac9b585488b87ec74575934dd6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dcresearch.maps.arcgis.com/apps/View/index.html?appid=bf16b1a90f08428aa3b47109eef4898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awhmb.org/wp-content/uploads/2021/08/One-Page-Kit-English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hyperlink" Target="http://drawhmb.org/wp-content/uploads/2021/08/HMB-4-district-Kit_ENG.xl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awhmb.org/wp-content/uploads/2021/08/HMB-PopUnit-ID-Numbers.pdf" TargetMode="Externa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resentable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districtr.org/" TargetMode="External"/><Relationship Id="rId4" Type="http://schemas.openxmlformats.org/officeDocument/2006/relationships/hyperlink" Target="https://drawmycacommunity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iper.com/maptitude-online-redistricting/help/quick-start-guide-en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inzolia.caliper.com/SantaMonica/Default.asp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8232-9194-4E36-8067-48EA12110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3324127" cy="5943600"/>
          </a:xfrm>
          <a:prstGeom prst="rect">
            <a:avLst/>
          </a:prstGeom>
        </p:spPr>
      </p:pic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331471" y="2857500"/>
            <a:ext cx="80238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Half Moon Bay</a:t>
            </a:r>
            <a:br>
              <a:rPr lang="en-US" sz="3600" b="1" dirty="0"/>
            </a:br>
            <a:r>
              <a:rPr lang="en-US" sz="3600" b="1" dirty="0"/>
              <a:t>Introduction to Redistricting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August 12, 2021</a:t>
            </a:r>
            <a:endParaRPr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Shalice Tilton, Sr. Consultant</a:t>
            </a:r>
            <a:endParaRPr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6200" y="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Mapping and Map Review Tools</a:t>
            </a:r>
            <a:endParaRPr sz="4000" dirty="0"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457200" y="1828712"/>
            <a:ext cx="7968000" cy="302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708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Interactive Review Map, a s</a:t>
            </a:r>
            <a:r>
              <a:rPr lang="en-US" sz="2000" i="0" dirty="0">
                <a:solidFill>
                  <a:srgbClr val="002060"/>
                </a:solidFill>
              </a:rPr>
              <a:t>imple map review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Paper- and Excel-based simple “draw a draft map” tools</a:t>
            </a:r>
          </a:p>
          <a:p>
            <a:pPr marL="688340" lvl="1" indent="-342900"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DistrictR, an e</a:t>
            </a:r>
            <a:r>
              <a:rPr lang="en-US" sz="2000" i="0" dirty="0">
                <a:solidFill>
                  <a:srgbClr val="002060"/>
                </a:solidFill>
              </a:rPr>
              <a:t>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i="0" dirty="0">
                <a:solidFill>
                  <a:srgbClr val="002060"/>
                </a:solidFill>
              </a:rPr>
              <a:t>Caliper Maptitude Online Redistricting, a powerful, data-rich “draw a draft map” online mapping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1019249" y="4996101"/>
            <a:ext cx="7105500" cy="708000"/>
          </a:xfrm>
          <a:prstGeom prst="rect">
            <a:avLst/>
          </a:prstGeom>
          <a:solidFill>
            <a:srgbClr val="EEF2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Whether you use the powerful (but complicated) online mapping tool, Excel, the paper kit, or just draw on a napkin, we welcome your maps!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95" name="Google Shape;195;p8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cxnSp>
        <p:nvCxnSpPr>
          <p:cNvPr id="196" name="Google Shape;196;p8"/>
          <p:cNvCxnSpPr/>
          <p:nvPr/>
        </p:nvCxnSpPr>
        <p:spPr>
          <a:xfrm>
            <a:off x="3057000" y="9906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192;p8">
            <a:extLst>
              <a:ext uri="{FF2B5EF4-FFF2-40B4-BE49-F238E27FC236}">
                <a16:creationId xmlns:a16="http://schemas.microsoft.com/office/drawing/2014/main" id="{7E115EE5-51C0-4B20-A36C-291506D9339F}"/>
              </a:ext>
            </a:extLst>
          </p:cNvPr>
          <p:cNvSpPr txBox="1">
            <a:spLocks/>
          </p:cNvSpPr>
          <p:nvPr/>
        </p:nvSpPr>
        <p:spPr>
          <a:xfrm>
            <a:off x="2507112" y="1232491"/>
            <a:ext cx="4129775" cy="4976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ctr" anchorCtr="0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Draw a Map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3E5F-6A00-254C-92EA-B639B3C00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Google Shape;202;p9">
            <a:extLst>
              <a:ext uri="{FF2B5EF4-FFF2-40B4-BE49-F238E27FC236}">
                <a16:creationId xmlns:a16="http://schemas.microsoft.com/office/drawing/2014/main" id="{A6394363-A4B1-43A2-AEB0-B7695EB6FC01}"/>
              </a:ext>
            </a:extLst>
          </p:cNvPr>
          <p:cNvSpPr txBox="1">
            <a:spLocks/>
          </p:cNvSpPr>
          <p:nvPr/>
        </p:nvSpPr>
        <p:spPr>
          <a:xfrm>
            <a:off x="629068" y="1600200"/>
            <a:ext cx="2782801" cy="3426624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 cap="none" baseline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000" b="1" dirty="0"/>
              <a:t>All Submitted Maps are Professionally Produced by NDC for Public Review</a:t>
            </a:r>
            <a:endParaRPr lang="en-US" sz="3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DBE6F52-52B1-4DFC-8E6C-09C3F42DA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303965"/>
              </p:ext>
            </p:extLst>
          </p:nvPr>
        </p:nvGraphicFramePr>
        <p:xfrm>
          <a:off x="3411869" y="0"/>
          <a:ext cx="5289064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120" imgH="7543640" progId="AcroExch.Document.DC">
                  <p:embed/>
                </p:oleObj>
              </mc:Choice>
              <mc:Fallback>
                <p:oleObj name="Acrobat Document" r:id="rId2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1869" y="0"/>
                        <a:ext cx="5289064" cy="684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26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3E5F-6A00-254C-92EA-B639B3C00D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Google Shape;202;p9">
            <a:extLst>
              <a:ext uri="{FF2B5EF4-FFF2-40B4-BE49-F238E27FC236}">
                <a16:creationId xmlns:a16="http://schemas.microsoft.com/office/drawing/2014/main" id="{A6394363-A4B1-43A2-AEB0-B7695EB6FC01}"/>
              </a:ext>
            </a:extLst>
          </p:cNvPr>
          <p:cNvSpPr txBox="1">
            <a:spLocks/>
          </p:cNvSpPr>
          <p:nvPr/>
        </p:nvSpPr>
        <p:spPr>
          <a:xfrm>
            <a:off x="716023" y="1524000"/>
            <a:ext cx="3276600" cy="274320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anchor="ctr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 cap="none" baseline="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Garamond"/>
              <a:buNone/>
            </a:pPr>
            <a:r>
              <a:rPr lang="en-US" sz="2800" b="1" dirty="0"/>
              <a:t>A Demographic Summary is Prepared by NDC for All Submitted Maps</a:t>
            </a:r>
            <a:endParaRPr lang="en-US" sz="28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08E13A6-9F9F-41E8-BEF8-1CAC4954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2" y="0"/>
            <a:ext cx="388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5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4238-92C5-4DD9-A76A-640BE020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Story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7DD0-9225-4257-9F0A-CC5405F326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Easy to use “story” of demographic and other data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Similar to PowerPoint, but interactive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Used to identify “communities of interest”</a:t>
            </a:r>
          </a:p>
          <a:p>
            <a:pPr lvl="1"/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Sample map from Goleta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2956DAE-AFA6-4A6C-9EAB-B2E7D022E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1481" r="20000" b="10000"/>
          <a:stretch/>
        </p:blipFill>
        <p:spPr>
          <a:xfrm>
            <a:off x="1658112" y="2953938"/>
            <a:ext cx="5065776" cy="3274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3AE06F20-1E79-44E6-BC0F-4A161340AE4E}"/>
              </a:ext>
            </a:extLst>
          </p:cNvPr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7502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341399" y="2376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Simple Map Review Tool</a:t>
            </a:r>
            <a:endParaRPr sz="4000" dirty="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543900" y="1259900"/>
            <a:ext cx="8056200" cy="3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3"/>
              </a:rPr>
              <a:t>Online Interactive Review Map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ESRI’s “ArcGIS Online” – similar to Google Maps in ease of use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Used to review, analyze and compare maps, not to create them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Includes overlays of “community of interest”  and other data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cxnSp>
        <p:nvCxnSpPr>
          <p:cNvPr id="206" name="Google Shape;206;p9"/>
          <p:cNvCxnSpPr/>
          <p:nvPr/>
        </p:nvCxnSpPr>
        <p:spPr>
          <a:xfrm>
            <a:off x="3056999" y="9862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FEC303B-2EBD-4626-910B-448B59957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399" y="2921195"/>
            <a:ext cx="5029200" cy="357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148650" y="18678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 dirty="0"/>
              <a:t>Simple Map Drawing Tool</a:t>
            </a:r>
            <a:endParaRPr sz="4000" dirty="0"/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148650" y="1873500"/>
            <a:ext cx="435570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3"/>
              </a:rPr>
              <a:t>Paper “Public Participation Kit”</a:t>
            </a:r>
            <a:endParaRPr lang="en-US"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lang="en-US"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217" name="Google Shape;217;p10"/>
          <p:cNvCxnSpPr/>
          <p:nvPr/>
        </p:nvCxnSpPr>
        <p:spPr>
          <a:xfrm>
            <a:off x="3055125" y="79567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D19ABD7-2252-43CF-8986-FDEFFE415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97446"/>
              </p:ext>
            </p:extLst>
          </p:nvPr>
        </p:nvGraphicFramePr>
        <p:xfrm>
          <a:off x="4546600" y="907877"/>
          <a:ext cx="4597400" cy="595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120" imgH="7543640" progId="AcroExch.Document.DC">
                  <p:embed/>
                </p:oleObj>
              </mc:Choice>
              <mc:Fallback>
                <p:oleObj name="Acrobat Document" r:id="rId4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6600" y="907877"/>
                        <a:ext cx="4597400" cy="595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DB4A7D78-EBCF-4E97-8790-538E6C441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63" y="3480705"/>
            <a:ext cx="6135569" cy="3362349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8FAA24-8CCF-48D2-A233-A70D38BA5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07914"/>
              </p:ext>
            </p:extLst>
          </p:nvPr>
        </p:nvGraphicFramePr>
        <p:xfrm>
          <a:off x="4373725" y="690438"/>
          <a:ext cx="4169884" cy="539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120" imgH="7543640" progId="AcroExch.Document.DC">
                  <p:embed/>
                </p:oleObj>
              </mc:Choice>
              <mc:Fallback>
                <p:oleObj name="Acrobat Document" r:id="rId4" imgW="5829120" imgH="75436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3725" y="690438"/>
                        <a:ext cx="4169884" cy="539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" name="Google Shape;222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400" b="1" dirty="0"/>
              <a:t>Simple Map Drawing Tool + Excel Supplement</a:t>
            </a:r>
            <a:endParaRPr sz="3400" dirty="0"/>
          </a:p>
        </p:txBody>
      </p:sp>
      <p:sp>
        <p:nvSpPr>
          <p:cNvPr id="223" name="Google Shape;223;p11"/>
          <p:cNvSpPr txBox="1">
            <a:spLocks noGrp="1"/>
          </p:cNvSpPr>
          <p:nvPr>
            <p:ph type="body" idx="1"/>
          </p:nvPr>
        </p:nvSpPr>
        <p:spPr>
          <a:xfrm>
            <a:off x="162325" y="1201350"/>
            <a:ext cx="41661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  <a:hlinkClick r:id="rId6"/>
              </a:rPr>
              <a:t>“Public Participation Kit” with Population Unit ID#s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For those who know Excel and do not wish to use online tools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Adds CVAP data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hlinkClick r:id="rId7"/>
              </a:rPr>
              <a:t>Excel</a:t>
            </a:r>
            <a:r>
              <a:rPr lang="en-US" sz="2000" dirty="0">
                <a:solidFill>
                  <a:srgbClr val="002060"/>
                </a:solidFill>
              </a:rPr>
              <a:t> does the math</a:t>
            </a:r>
            <a:endParaRPr sz="2000" dirty="0">
              <a:solidFill>
                <a:srgbClr val="002060"/>
              </a:solidFill>
            </a:endParaRPr>
          </a:p>
        </p:txBody>
      </p:sp>
      <p:cxnSp>
        <p:nvCxnSpPr>
          <p:cNvPr id="227" name="Google Shape;227;p11"/>
          <p:cNvCxnSpPr/>
          <p:nvPr/>
        </p:nvCxnSpPr>
        <p:spPr>
          <a:xfrm rot="10800000">
            <a:off x="5938563" y="2429400"/>
            <a:ext cx="304800" cy="0"/>
          </a:xfrm>
          <a:prstGeom prst="straightConnector1">
            <a:avLst/>
          </a:prstGeom>
          <a:noFill/>
          <a:ln w="10000" cap="flat" cmpd="sng">
            <a:solidFill>
              <a:srgbClr val="C1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" name="Google Shape;228;p11"/>
          <p:cNvSpPr/>
          <p:nvPr/>
        </p:nvSpPr>
        <p:spPr>
          <a:xfrm>
            <a:off x="6162126" y="997968"/>
            <a:ext cx="386037" cy="246448"/>
          </a:xfrm>
          <a:prstGeom prst="ellipse">
            <a:avLst/>
          </a:prstGeom>
          <a:noFill/>
          <a:ln w="19050" cap="flat" cmpd="sng">
            <a:solidFill>
              <a:srgbClr val="C1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29" name="Google Shape;229;p11"/>
          <p:cNvCxnSpPr>
            <a:cxnSpLocks/>
            <a:stCxn id="228" idx="2"/>
            <a:endCxn id="230" idx="7"/>
          </p:cNvCxnSpPr>
          <p:nvPr/>
        </p:nvCxnSpPr>
        <p:spPr>
          <a:xfrm flipH="1">
            <a:off x="771217" y="1121192"/>
            <a:ext cx="5390909" cy="4222770"/>
          </a:xfrm>
          <a:prstGeom prst="straightConnector1">
            <a:avLst/>
          </a:prstGeom>
          <a:noFill/>
          <a:ln w="10000" cap="flat" cmpd="sng">
            <a:solidFill>
              <a:srgbClr val="8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0" name="Google Shape;230;p11"/>
          <p:cNvSpPr/>
          <p:nvPr/>
        </p:nvSpPr>
        <p:spPr>
          <a:xfrm>
            <a:off x="38100" y="5310133"/>
            <a:ext cx="858900" cy="231000"/>
          </a:xfrm>
          <a:prstGeom prst="ellipse">
            <a:avLst/>
          </a:prstGeom>
          <a:noFill/>
          <a:ln w="19050" cap="flat" cmpd="sng">
            <a:solidFill>
              <a:srgbClr val="8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1432A869-B8EE-4879-94F8-A667D15A7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498" y="3664422"/>
            <a:ext cx="5464518" cy="3202284"/>
          </a:xfrm>
          <a:prstGeom prst="rect">
            <a:avLst/>
          </a:prstGeom>
        </p:spPr>
      </p:pic>
      <p:cxnSp>
        <p:nvCxnSpPr>
          <p:cNvPr id="231" name="Google Shape;231;p11"/>
          <p:cNvCxnSpPr>
            <a:cxnSpLocks/>
            <a:stCxn id="230" idx="6"/>
          </p:cNvCxnSpPr>
          <p:nvPr/>
        </p:nvCxnSpPr>
        <p:spPr>
          <a:xfrm flipV="1">
            <a:off x="897000" y="5310133"/>
            <a:ext cx="4325431" cy="115500"/>
          </a:xfrm>
          <a:prstGeom prst="straightConnector1">
            <a:avLst/>
          </a:prstGeom>
          <a:noFill/>
          <a:ln w="100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 err="1"/>
              <a:t>DistrictR</a:t>
            </a:r>
            <a:endParaRPr sz="40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“Draw Your Community of Interest” focus</a:t>
            </a:r>
            <a:endParaRPr sz="2000" b="1" dirty="0">
              <a:solidFill>
                <a:srgbClr val="C13F3F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Also includes simple district-mapping tool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Only available in English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Similar external options: </a:t>
            </a: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Representable.org</a:t>
            </a:r>
            <a:r>
              <a:rPr lang="en-US" sz="2000" dirty="0">
                <a:solidFill>
                  <a:srgbClr val="002060"/>
                </a:solidFill>
              </a:rPr>
              <a:t>,</a:t>
            </a:r>
            <a:r>
              <a:rPr lang="en-US" sz="2000" dirty="0">
                <a:solidFill>
                  <a:srgbClr val="C13F3F"/>
                </a:solidFill>
              </a:rPr>
              <a:t> </a:t>
            </a:r>
            <a:r>
              <a:rPr lang="en-US" sz="2000" u="sng" dirty="0">
                <a:solidFill>
                  <a:srgbClr val="C13F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DrawMyCACommunity.org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239" name="Google Shape;239;p1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15833" t="10000" r="2499" b="7037"/>
          <a:stretch/>
        </p:blipFill>
        <p:spPr>
          <a:xfrm>
            <a:off x="1634250" y="3002900"/>
            <a:ext cx="5875500" cy="33574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0" name="Google Shape;240;p1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cxnSp>
        <p:nvCxnSpPr>
          <p:cNvPr id="241" name="Google Shape;241;p12"/>
          <p:cNvCxnSpPr/>
          <p:nvPr/>
        </p:nvCxnSpPr>
        <p:spPr>
          <a:xfrm>
            <a:off x="3020400" y="96967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 dirty="0"/>
              <a:t>Caliper’s “</a:t>
            </a:r>
            <a:r>
              <a:rPr lang="en-US" sz="3600" b="1" dirty="0" err="1"/>
              <a:t>Maptitude</a:t>
            </a:r>
            <a:r>
              <a:rPr lang="en-US" sz="3600" b="1" dirty="0"/>
              <a:t> Online Redistricting”</a:t>
            </a:r>
            <a:endParaRPr sz="3600" dirty="0"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10400" y="1171400"/>
            <a:ext cx="8323200" cy="2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13F3F"/>
                </a:solidFill>
              </a:rPr>
              <a:t>Full Database, Powerful Online Mapping Tool</a:t>
            </a:r>
            <a:endParaRPr sz="2000" b="1" dirty="0">
              <a:solidFill>
                <a:srgbClr val="C13F3F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Powerful, common, data-rich online tool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Six language options: English, Spanish, Portuguese, Vietnamese, Mandarin and Korean</a:t>
            </a:r>
            <a:endParaRPr sz="2000" dirty="0">
              <a:solidFill>
                <a:srgbClr val="002060"/>
              </a:solidFill>
            </a:endParaRPr>
          </a:p>
          <a:p>
            <a:pPr marL="779780" lvl="0" indent="-342900" algn="l" rtl="0">
              <a:spcBef>
                <a:spcPts val="550"/>
              </a:spcBef>
              <a:spcAft>
                <a:spcPts val="0"/>
              </a:spcAft>
              <a:buClr>
                <a:srgbClr val="C13F3F"/>
              </a:buClr>
              <a:buSzPts val="2000"/>
              <a:buFont typeface="Wingdings" pitchFamily="2" charset="2"/>
              <a:buChar char="§"/>
            </a:pPr>
            <a:r>
              <a:rPr lang="en-US" sz="2000" u="sng" dirty="0">
                <a:solidFill>
                  <a:srgbClr val="C13F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Start Guide</a:t>
            </a:r>
            <a:endParaRPr sz="2000" dirty="0">
              <a:solidFill>
                <a:srgbClr val="C13F3F"/>
              </a:solidFill>
            </a:endParaRPr>
          </a:p>
          <a:p>
            <a:pPr marL="640080" lvl="1" indent="-167640" algn="l" rtl="0">
              <a:spcBef>
                <a:spcPts val="55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249" name="Google Shape;249;p1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0000" t="10001" r="19167" b="9999"/>
          <a:stretch/>
        </p:blipFill>
        <p:spPr>
          <a:xfrm>
            <a:off x="1913013" y="3091500"/>
            <a:ext cx="5317973" cy="3268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13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cxnSp>
        <p:nvCxnSpPr>
          <p:cNvPr id="251" name="Google Shape;251;p13"/>
          <p:cNvCxnSpPr/>
          <p:nvPr/>
        </p:nvCxnSpPr>
        <p:spPr>
          <a:xfrm>
            <a:off x="3057000" y="9771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139336" y="-1132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Public Hearing &amp; Discussion</a:t>
            </a:r>
            <a:endParaRPr sz="4000" dirty="0"/>
          </a:p>
        </p:txBody>
      </p:sp>
      <p:sp>
        <p:nvSpPr>
          <p:cNvPr id="259" name="Google Shape;259;p1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1"/>
          </p:nvPr>
        </p:nvSpPr>
        <p:spPr>
          <a:xfrm>
            <a:off x="304800" y="1159318"/>
            <a:ext cx="8613600" cy="46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is your neighborhood and what are its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What other notable areas are in the City, and what are their boundaries?</a:t>
            </a:r>
            <a:endParaRPr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b="1" dirty="0">
                <a:solidFill>
                  <a:srgbClr val="C13F3F"/>
                </a:solidFill>
              </a:rPr>
              <a:t>Any questions about the mapping tools?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ACTION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D92121"/>
                </a:solidFill>
              </a:rPr>
              <a:t>Action to identify areas that meet each FAIR MAPS Act (AB 849) definition: </a:t>
            </a:r>
          </a:p>
          <a:p>
            <a:pPr lvl="2"/>
            <a:r>
              <a:rPr lang="en-US" sz="1800" dirty="0"/>
              <a:t>“neighborhoods” </a:t>
            </a:r>
          </a:p>
          <a:p>
            <a:pPr lvl="2"/>
            <a:r>
              <a:rPr lang="en-US" sz="1800" dirty="0"/>
              <a:t>“communities of interest . . . that should be included within a single district for purposes of its effective and fair representation.”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-US" sz="2400" b="1" dirty="0">
              <a:solidFill>
                <a:srgbClr val="C13F3F"/>
              </a:solidFill>
            </a:endParaRPr>
          </a:p>
        </p:txBody>
      </p:sp>
      <p:cxnSp>
        <p:nvCxnSpPr>
          <p:cNvPr id="260" name="Google Shape;260;p14"/>
          <p:cNvCxnSpPr/>
          <p:nvPr/>
        </p:nvCxnSpPr>
        <p:spPr>
          <a:xfrm>
            <a:off x="2971800" y="972526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70394"/>
              </p:ext>
            </p:extLst>
          </p:nvPr>
        </p:nvGraphicFramePr>
        <p:xfrm>
          <a:off x="10064" y="0"/>
          <a:ext cx="8590472" cy="685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680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5687792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726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12 &amp;  Aug.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Pre-Map Hearings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26 &amp; Sept.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maps. 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443763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data. The data will be in legacy format and must be reformatted.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 Statewide Database releases ‘prisoner-adjusted’ 2020 redistricting data, then three-week waiting period to release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Submission Deadline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Oct. 28, 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The City’s demographer will professionally produce submitted maps and prepare a demographic summary for each map.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1532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Draft Maps (RAC)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Nov. 8 &amp; Dec.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and revise the draft maps and to select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 (RAC)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Solicit input on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46123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Post-Map Hearing (CC)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First public hearing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01819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Workshops (RAC)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Jan. 22 &amp;  Jan.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Solicit input on focus maps.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559932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Post-Map Hearing (CC)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Second public hearing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527437"/>
                  </a:ext>
                </a:extLst>
              </a:tr>
              <a:tr h="589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 (CC)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Mar.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adoption.</a:t>
                      </a:r>
                    </a:p>
                    <a:p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adopted via ordinance.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adopt: Apr. 17, 2021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4467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11576" y="2013046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4294967295"/>
          </p:nvPr>
        </p:nvSpPr>
        <p:spPr>
          <a:xfrm>
            <a:off x="6025200" y="1983575"/>
            <a:ext cx="3007200" cy="3892800"/>
          </a:xfrm>
          <a:prstGeom prst="rect">
            <a:avLst/>
          </a:prstGeom>
          <a:noFill/>
          <a:ln w="9525" cap="flat" cmpd="sng">
            <a:solidFill>
              <a:srgbClr val="AFC9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Minimize voters shifted to different election years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Preserving the core of existing districts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11576" y="1368522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/>
          </a:p>
        </p:txBody>
      </p:sp>
      <p:sp>
        <p:nvSpPr>
          <p:cNvPr id="141" name="Google Shape;141;p3"/>
          <p:cNvSpPr txBox="1"/>
          <p:nvPr/>
        </p:nvSpPr>
        <p:spPr>
          <a:xfrm>
            <a:off x="2842875" y="1368525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dirty="0"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25" y="4247200"/>
            <a:ext cx="2457125" cy="16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2857788" y="1983575"/>
            <a:ext cx="3009600" cy="38928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dirty="0">
              <a:solidFill>
                <a:srgbClr val="002060"/>
              </a:solidFill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br>
              <a:rPr lang="en-US" sz="1800" b="1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</a:p>
          <a:p>
            <a:pPr marR="0" lvl="0" algn="l" rtl="0">
              <a:spcBef>
                <a:spcPts val="700"/>
              </a:spcBef>
              <a:spcAft>
                <a:spcPts val="0"/>
              </a:spcAft>
            </a:pPr>
            <a:endParaRPr sz="3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 </a:t>
            </a:r>
            <a:r>
              <a:rPr lang="en-US" sz="145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u="none" strike="noStrike" cap="none" dirty="0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6022937" y="1368525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cxnSp>
        <p:nvCxnSpPr>
          <p:cNvPr id="147" name="Google Shape;147;p3"/>
          <p:cNvCxnSpPr/>
          <p:nvPr/>
        </p:nvCxnSpPr>
        <p:spPr>
          <a:xfrm>
            <a:off x="3057000" y="9009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F772203-E04B-4ED9-85FB-B3633530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Redistricting Rules and Goals</a:t>
            </a: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8"/>
            <a:ext cx="9144000" cy="1477628"/>
          </a:xfrm>
        </p:spPr>
        <p:txBody>
          <a:bodyPr>
            <a:noAutofit/>
          </a:bodyPr>
          <a:lstStyle/>
          <a:p>
            <a:r>
              <a:rPr lang="en-US" sz="3200" b="1" dirty="0"/>
              <a:t>Demographic Summary of Existing Districts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457200" y="5105400"/>
            <a:ext cx="8382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Estimates using official 2020 demographic data and NDC’s estimated total population figures.</a:t>
            </a:r>
          </a:p>
          <a:p>
            <a:pPr algn="ctr"/>
            <a:endParaRPr lang="en-US" sz="8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For four districts, each district must contain about 3,183 people.</a:t>
            </a: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For five districts, each district must contain about 2,546 people.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FA088-6FE3-4C36-BF9B-28D7AFFDC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7" y="1143000"/>
            <a:ext cx="8849265" cy="37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Latino CVAP</a:t>
            </a:r>
          </a:p>
        </p:txBody>
      </p:sp>
      <p:cxnSp>
        <p:nvCxnSpPr>
          <p:cNvPr id="6" name="Google Shape;131;p2">
            <a:extLst>
              <a:ext uri="{FF2B5EF4-FFF2-40B4-BE49-F238E27FC236}">
                <a16:creationId xmlns:a16="http://schemas.microsoft.com/office/drawing/2014/main" id="{4E9D3C84-32C4-4395-A213-45F78F63B1A0}"/>
              </a:ext>
            </a:extLst>
          </p:cNvPr>
          <p:cNvCxnSpPr/>
          <p:nvPr/>
        </p:nvCxnSpPr>
        <p:spPr>
          <a:xfrm>
            <a:off x="58784" y="897388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194E7F-7F42-434D-A2AD-6A5D60844BB3}"/>
              </a:ext>
            </a:extLst>
          </p:cNvPr>
          <p:cNvSpPr txBox="1"/>
          <p:nvPr/>
        </p:nvSpPr>
        <p:spPr>
          <a:xfrm>
            <a:off x="3238499" y="344140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rgbClr val="7030A0"/>
                </a:solidFill>
                <a:latin typeface="Garamond" panose="02020404030301010803" pitchFamily="18" charset="0"/>
              </a:rPr>
              <a:t>Insert </a:t>
            </a:r>
            <a:r>
              <a:rPr lang="en-US" b="1" i="1" dirty="0">
                <a:solidFill>
                  <a:srgbClr val="7030A0"/>
                </a:solidFill>
                <a:latin typeface="Garamond" panose="02020404030301010803" pitchFamily="18" charset="0"/>
              </a:rPr>
              <a:t>map</a:t>
            </a:r>
            <a:endParaRPr lang="en-US" sz="1800" i="1" dirty="0">
              <a:latin typeface="Garamond" panose="02020404030301010803" pitchFamily="18" charset="0"/>
            </a:endParaRPr>
          </a:p>
          <a:p>
            <a:pPr algn="ctr"/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0FF1043-F71C-49C8-A471-4FC44E55F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500"/>
            <a:ext cx="3326524" cy="6768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75E94-9315-41EE-B1C9-48DC13E4C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14751"/>
            <a:ext cx="3473837" cy="37259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70337" y="1103644"/>
            <a:ext cx="45132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Latino eligible voters  are concentrated in the southern portions of existing Districts 2 and 3.  </a:t>
            </a:r>
          </a:p>
        </p:txBody>
      </p:sp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Other Socio-Economic Demographics</a:t>
            </a:r>
          </a:p>
        </p:txBody>
      </p:sp>
      <p:cxnSp>
        <p:nvCxnSpPr>
          <p:cNvPr id="5" name="Google Shape;131;p2">
            <a:extLst>
              <a:ext uri="{FF2B5EF4-FFF2-40B4-BE49-F238E27FC236}">
                <a16:creationId xmlns:a16="http://schemas.microsoft.com/office/drawing/2014/main" id="{30C84F8F-A0F6-4B62-8A4E-FAC34A86B929}"/>
              </a:ext>
            </a:extLst>
          </p:cNvPr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7244E91-5602-42B5-AC37-9ED5625AD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4" y="1064161"/>
            <a:ext cx="2513766" cy="5182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D68757-B9D5-4C98-8E42-0FFFE98F9D70}"/>
              </a:ext>
            </a:extLst>
          </p:cNvPr>
          <p:cNvSpPr txBox="1"/>
          <p:nvPr/>
        </p:nvSpPr>
        <p:spPr>
          <a:xfrm>
            <a:off x="70337" y="1103644"/>
            <a:ext cx="396826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Households with at least one child at home.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A7B69344-861A-489C-9B6F-5E0C2DFD3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00" y="1210536"/>
            <a:ext cx="2441628" cy="5033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7137A1-7CF2-47E5-A061-A7CA5081ACB1}"/>
              </a:ext>
            </a:extLst>
          </p:cNvPr>
          <p:cNvSpPr txBox="1"/>
          <p:nvPr/>
        </p:nvSpPr>
        <p:spPr>
          <a:xfrm>
            <a:off x="4800600" y="1100479"/>
            <a:ext cx="396826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aramond" panose="02020404030301010803" pitchFamily="18" charset="0"/>
              </a:rPr>
              <a:t>Households that rent their homes.</a:t>
            </a:r>
          </a:p>
        </p:txBody>
      </p:sp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27900" y="173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 dirty="0"/>
              <a:t>Defining Neighborhoods</a:t>
            </a:r>
            <a:endParaRPr sz="40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5222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013399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548992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city or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14400" y="5220271"/>
            <a:ext cx="7192200" cy="708000"/>
          </a:xfrm>
          <a:prstGeom prst="rect">
            <a:avLst/>
          </a:prstGeom>
          <a:solidFill>
            <a:srgbClr val="EEF2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0200" y="14177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Beyond Neighborhoods: Communities</a:t>
            </a:r>
            <a:endParaRPr dirty="0"/>
          </a:p>
        </p:txBody>
      </p:sp>
      <p:sp>
        <p:nvSpPr>
          <p:cNvPr id="175" name="Google Shape;175;p6"/>
          <p:cNvSpPr txBox="1">
            <a:spLocks noGrp="1"/>
          </p:cNvSpPr>
          <p:nvPr>
            <p:ph type="sldNum" idx="4294967295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761850" y="1816850"/>
            <a:ext cx="7620300" cy="4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en-US" sz="2000">
                <a:solidFill>
                  <a:srgbClr val="002060"/>
                </a:solidFill>
              </a:rPr>
              <a:t>Under the California Elections Code, “community of interest” has a very specific definition in the context of districting and redistricting cities and counties:</a:t>
            </a:r>
            <a:endParaRPr sz="20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endParaRPr sz="100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C13F3F"/>
                </a:solidFill>
              </a:rPr>
              <a:t>A “community of interest” is a population that shares common social or economic interests </a:t>
            </a:r>
            <a:r>
              <a:rPr lang="en-US" sz="2000" b="1" u="sng">
                <a:solidFill>
                  <a:srgbClr val="C13F3F"/>
                </a:solidFill>
              </a:rPr>
              <a:t>that should be included within a single district for purposes of its effective and fair representation</a:t>
            </a:r>
            <a:r>
              <a:rPr lang="en-US" sz="2000" b="1">
                <a:solidFill>
                  <a:srgbClr val="C13F3F"/>
                </a:solidFill>
              </a:rPr>
              <a:t>.</a:t>
            </a:r>
            <a:r>
              <a:rPr lang="en-US" sz="2000"/>
              <a:t> </a:t>
            </a:r>
            <a:endParaRPr sz="2000"/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endParaRPr sz="100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1400"/>
              <a:buNone/>
            </a:pPr>
            <a:r>
              <a:rPr lang="en-US" sz="2000">
                <a:solidFill>
                  <a:srgbClr val="002060"/>
                </a:solidFill>
              </a:rPr>
              <a:t>Communities of interest do not include relationships with political parties, incumbents, or political candidates.</a:t>
            </a:r>
            <a:endParaRPr sz="2000">
              <a:solidFill>
                <a:srgbClr val="002060"/>
              </a:solidFill>
            </a:endParaRPr>
          </a:p>
          <a:p>
            <a:pPr marL="0" lvl="1" indent="0" algn="l" rtl="0">
              <a:spcBef>
                <a:spcPts val="550"/>
              </a:spcBef>
              <a:spcAft>
                <a:spcPts val="0"/>
              </a:spcAft>
              <a:buSzPts val="980"/>
              <a:buNone/>
            </a:pPr>
            <a:r>
              <a:rPr lang="en-US" sz="1400">
                <a:solidFill>
                  <a:srgbClr val="002060"/>
                </a:solidFill>
              </a:rPr>
              <a:t>(emphasis added)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endParaRPr sz="1600"/>
          </a:p>
        </p:txBody>
      </p:sp>
      <p:cxnSp>
        <p:nvCxnSpPr>
          <p:cNvPr id="176" name="Google Shape;176;p6"/>
          <p:cNvCxnSpPr/>
          <p:nvPr/>
        </p:nvCxnSpPr>
        <p:spPr>
          <a:xfrm>
            <a:off x="3057000" y="991277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6118</TotalTime>
  <Words>1173</Words>
  <Application>Microsoft Office PowerPoint</Application>
  <PresentationFormat>On-screen Show (4:3)</PresentationFormat>
  <Paragraphs>162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Adobe Acrobat Document</vt:lpstr>
      <vt:lpstr>City of Half Moon Bay Introduction to Redistricting</vt:lpstr>
      <vt:lpstr>PowerPoint Presentation</vt:lpstr>
      <vt:lpstr>Redistricting Rules and Goals</vt:lpstr>
      <vt:lpstr>Demographic Summary of Existing Districts</vt:lpstr>
      <vt:lpstr>Latino CVAP</vt:lpstr>
      <vt:lpstr>Other Socio-Economic Demographics</vt:lpstr>
      <vt:lpstr>Defining Neighborhoods</vt:lpstr>
      <vt:lpstr>Beyond Neighborhoods: Defining Communities of Interest</vt:lpstr>
      <vt:lpstr>Beyond Neighborhoods: Communities</vt:lpstr>
      <vt:lpstr>Public Mapping and Map Review Tools</vt:lpstr>
      <vt:lpstr>PowerPoint Presentation</vt:lpstr>
      <vt:lpstr>PowerPoint Presentation</vt:lpstr>
      <vt:lpstr>Story Map</vt:lpstr>
      <vt:lpstr>Simple Map Review Tool</vt:lpstr>
      <vt:lpstr>Simple Map Drawing Tool</vt:lpstr>
      <vt:lpstr>Simple Map Drawing Tool + Excel Supplement</vt:lpstr>
      <vt:lpstr>DistrictR</vt:lpstr>
      <vt:lpstr>Caliper’s “Maptitude Online Redistricting”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Shalice Tilton</cp:lastModifiedBy>
  <cp:revision>452</cp:revision>
  <cp:lastPrinted>2021-07-13T15:20:40Z</cp:lastPrinted>
  <dcterms:created xsi:type="dcterms:W3CDTF">2011-05-19T00:29:13Z</dcterms:created>
  <dcterms:modified xsi:type="dcterms:W3CDTF">2021-08-10T20:31:10Z</dcterms:modified>
</cp:coreProperties>
</file>