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64" r:id="rId5"/>
    <p:sldId id="299" r:id="rId6"/>
    <p:sldId id="300" r:id="rId7"/>
    <p:sldId id="301" r:id="rId8"/>
    <p:sldId id="302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86" d="100"/>
          <a:sy n="86" d="100"/>
        </p:scale>
        <p:origin x="151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12/1/2021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12/1/2021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December 9,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hyperlink" Target="https://storymaps.arcgis.com/stories/15df1ac9b585488b87ec74575934dd6f" TargetMode="Externa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5" y="4484324"/>
            <a:ext cx="9133935" cy="1828800"/>
          </a:xfrm>
        </p:spPr>
        <p:txBody>
          <a:bodyPr/>
          <a:lstStyle/>
          <a:p>
            <a:r>
              <a:rPr lang="en-US" dirty="0"/>
              <a:t>City of Goleta</a:t>
            </a:r>
            <a:br>
              <a:rPr lang="en-US" dirty="0"/>
            </a:br>
            <a:r>
              <a:rPr lang="en-US" dirty="0"/>
              <a:t>Update on the Districting Process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D84D44-EF6B-4F99-A674-11FE145FD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060" y="228600"/>
            <a:ext cx="7227879" cy="464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53F6E4-5865-4201-B489-636FB24D72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486400"/>
          </a:xfrm>
        </p:spPr>
        <p:txBody>
          <a:bodyPr>
            <a:normAutofit fontScale="92500"/>
          </a:bodyPr>
          <a:lstStyle/>
          <a:p>
            <a:r>
              <a:rPr lang="en-US" dirty="0"/>
              <a:t>January 6, 2022:  Deadline for map submissions</a:t>
            </a:r>
          </a:p>
          <a:p>
            <a:r>
              <a:rPr lang="en-US" dirty="0"/>
              <a:t>January 24, 2022: Final set of draft maps posted to DrawGoleta.org with demographic analysis</a:t>
            </a:r>
          </a:p>
          <a:p>
            <a:r>
              <a:rPr lang="en-US" dirty="0"/>
              <a:t>January 26, 2022: PEC Meeting</a:t>
            </a:r>
          </a:p>
          <a:p>
            <a:pPr lvl="1"/>
            <a:r>
              <a:rPr lang="en-US" dirty="0"/>
              <a:t>Discussion of maps: NDC will provide context for general themes seen in the maps and how well each map addresses:</a:t>
            </a:r>
          </a:p>
          <a:p>
            <a:pPr lvl="2"/>
            <a:r>
              <a:rPr lang="en-US" dirty="0"/>
              <a:t>Legal requirements and traditional redistricting principles </a:t>
            </a:r>
          </a:p>
          <a:p>
            <a:pPr lvl="2"/>
            <a:r>
              <a:rPr lang="en-US" dirty="0"/>
              <a:t>Neighborhoods and communities of interest</a:t>
            </a:r>
          </a:p>
          <a:p>
            <a:pPr lvl="1"/>
            <a:r>
              <a:rPr lang="en-US" dirty="0"/>
              <a:t>PEC will make recommendation to Council, which may include:</a:t>
            </a:r>
          </a:p>
          <a:p>
            <a:pPr lvl="2"/>
            <a:r>
              <a:rPr lang="en-US" dirty="0"/>
              <a:t>General principles for map selection, e.g., “We recommend you keep</a:t>
            </a:r>
            <a:br>
              <a:rPr lang="en-US" dirty="0"/>
            </a:br>
            <a:r>
              <a:rPr lang="en-US" dirty="0"/>
              <a:t>X area with Y area”</a:t>
            </a:r>
          </a:p>
          <a:p>
            <a:pPr lvl="2"/>
            <a:r>
              <a:rPr lang="en-US" dirty="0"/>
              <a:t>Specific recommended map(s) with context for recommendation, e.g.,</a:t>
            </a:r>
            <a:br>
              <a:rPr lang="en-US" dirty="0"/>
            </a:br>
            <a:r>
              <a:rPr lang="en-US" dirty="0"/>
              <a:t>“We recommend you choose map A, B, or C and here is why…”</a:t>
            </a:r>
          </a:p>
          <a:p>
            <a:pPr lvl="2"/>
            <a:r>
              <a:rPr lang="en-US" dirty="0"/>
              <a:t>Maps that should not be considered, and why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January 26 Meeting – What to Expect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881C-6686-40A0-8932-1222E2251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46009-779F-4B75-B8A0-0106AB73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E41DE-590C-492B-89CE-55BAFD7FE382}"/>
              </a:ext>
            </a:extLst>
          </p:cNvPr>
          <p:cNvSpPr txBox="1">
            <a:spLocks/>
          </p:cNvSpPr>
          <p:nvPr/>
        </p:nvSpPr>
        <p:spPr>
          <a:xfrm>
            <a:off x="177019" y="1706564"/>
            <a:ext cx="2590800" cy="2408236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/>
              <a:t>Equal Population</a:t>
            </a:r>
          </a:p>
          <a:p>
            <a:r>
              <a:rPr lang="en-US" altLang="en-US" sz="1800" b="1"/>
              <a:t>Federal Voting Rights Act</a:t>
            </a:r>
          </a:p>
          <a:p>
            <a:r>
              <a:rPr lang="en-US" altLang="en-US" sz="1800" b="1"/>
              <a:t>No Racial Gerrymandering</a:t>
            </a:r>
          </a:p>
          <a:p>
            <a:pPr lvl="1"/>
            <a:endParaRPr lang="en-US" altLang="en-US" sz="1400" b="1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53BBD6B-18DC-4572-8345-0314AD19190B}"/>
              </a:ext>
            </a:extLst>
          </p:cNvPr>
          <p:cNvSpPr txBox="1">
            <a:spLocks/>
          </p:cNvSpPr>
          <p:nvPr/>
        </p:nvSpPr>
        <p:spPr bwMode="auto">
          <a:xfrm>
            <a:off x="179095" y="1084264"/>
            <a:ext cx="2590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1600" b="1" dirty="0">
                <a:solidFill>
                  <a:schemeClr val="bg1"/>
                </a:solidFill>
              </a:rPr>
              <a:t>1. 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FCD588EC-196C-4ABD-B37A-5982D0A02ABA}"/>
              </a:ext>
            </a:extLst>
          </p:cNvPr>
          <p:cNvSpPr txBox="1">
            <a:spLocks/>
          </p:cNvSpPr>
          <p:nvPr/>
        </p:nvSpPr>
        <p:spPr>
          <a:xfrm>
            <a:off x="2791666" y="1084264"/>
            <a:ext cx="3214637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1600" b="1" dirty="0">
                <a:solidFill>
                  <a:schemeClr val="bg1"/>
                </a:solidFill>
              </a:rPr>
              <a:t>2. California Criteria for </a:t>
            </a:r>
            <a:br>
              <a:rPr lang="en-US" sz="1600" b="1" dirty="0">
                <a:solidFill>
                  <a:schemeClr val="bg1"/>
                </a:solidFill>
              </a:rPr>
            </a:br>
            <a:r>
              <a:rPr lang="en-US" sz="1600" b="1" dirty="0">
                <a:solidFill>
                  <a:schemeClr val="bg1"/>
                </a:solidFill>
              </a:rPr>
              <a:t>Cities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8BC1AB-5512-44D0-B177-2E86DCEB6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019" y="4220466"/>
            <a:ext cx="2413416" cy="16002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C4D300-45E8-4DD9-953D-2C601AB1A2EB}"/>
              </a:ext>
            </a:extLst>
          </p:cNvPr>
          <p:cNvSpPr txBox="1">
            <a:spLocks/>
          </p:cNvSpPr>
          <p:nvPr/>
        </p:nvSpPr>
        <p:spPr>
          <a:xfrm>
            <a:off x="2791666" y="1687306"/>
            <a:ext cx="3214637" cy="4133360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  <a:defRPr/>
            </a:pPr>
            <a:r>
              <a:rPr lang="en-US" altLang="en-US" sz="1800" b="1" dirty="0"/>
              <a:t>Geographically contiguous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en-US" sz="1800" b="1" dirty="0"/>
              <a:t>Undivided neighborhoods and “communities of interest” </a:t>
            </a:r>
            <a:br>
              <a:rPr lang="en-US" altLang="en-US" sz="1800" b="1" dirty="0"/>
            </a:br>
            <a:r>
              <a:rPr lang="en-US" altLang="en-US" sz="1400" dirty="0"/>
              <a:t>(Socio-economic geographic areas that should be kept together)</a:t>
            </a:r>
            <a:endParaRPr lang="en-US" altLang="en-US" sz="18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en-US" sz="1800" b="1" dirty="0"/>
              <a:t>Easily identifiable boundaries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en-US" sz="1800" b="1" dirty="0"/>
              <a:t>Compact</a:t>
            </a:r>
            <a:br>
              <a:rPr lang="en-US" altLang="en-US" sz="1800" b="1" dirty="0"/>
            </a:br>
            <a:r>
              <a:rPr lang="en-US" altLang="en-US" sz="1400" dirty="0"/>
              <a:t>(Do not bypass one group of people to get to a more distant group of people)</a:t>
            </a:r>
          </a:p>
          <a:p>
            <a:pPr marL="0" indent="0">
              <a:buNone/>
              <a:defRPr/>
            </a:pPr>
            <a:r>
              <a:rPr lang="en-US" altLang="en-US" sz="1800" b="1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Prohibited</a:t>
            </a:r>
            <a:r>
              <a:rPr lang="en-US" altLang="en-US" sz="1600" b="1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altLang="en-US" sz="14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“Shall not favor or discriminate against a political party.”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D573AF9-3D14-4A50-AA08-26FE42925484}"/>
              </a:ext>
            </a:extLst>
          </p:cNvPr>
          <p:cNvSpPr txBox="1">
            <a:spLocks/>
          </p:cNvSpPr>
          <p:nvPr/>
        </p:nvSpPr>
        <p:spPr>
          <a:xfrm>
            <a:off x="6030151" y="1066800"/>
            <a:ext cx="3037649" cy="6397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1600" b="1" dirty="0">
                <a:solidFill>
                  <a:schemeClr val="bg1"/>
                </a:solidFill>
              </a:rPr>
              <a:t>3. Other Traditional Districting Principles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A7ACEBE-6AE4-41DE-B9FB-3583DAC1AF1E}"/>
              </a:ext>
            </a:extLst>
          </p:cNvPr>
          <p:cNvSpPr txBox="1">
            <a:spLocks/>
          </p:cNvSpPr>
          <p:nvPr/>
        </p:nvSpPr>
        <p:spPr>
          <a:xfrm>
            <a:off x="6028075" y="1687306"/>
            <a:ext cx="3037650" cy="413336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Respect voters’ choices / continuity in office</a:t>
            </a:r>
          </a:p>
          <a:p>
            <a:r>
              <a:rPr lang="en-US" altLang="en-US" sz="1800" b="1" dirty="0"/>
              <a:t>Future population growth</a:t>
            </a:r>
          </a:p>
        </p:txBody>
      </p:sp>
    </p:spTree>
    <p:extLst>
      <p:ext uri="{BB962C8B-B14F-4D97-AF65-F5344CB8AC3E}">
        <p14:creationId xmlns:p14="http://schemas.microsoft.com/office/powerpoint/2010/main" val="335706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F715D2-94EF-4F1D-B86F-557A0364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B44F7D5-D374-4A96-8FBC-802182320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995061"/>
              </p:ext>
            </p:extLst>
          </p:nvPr>
        </p:nvGraphicFramePr>
        <p:xfrm>
          <a:off x="2581845" y="862762"/>
          <a:ext cx="6203950" cy="395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Worksheet" r:id="rId3" imgW="3200400" imgH="2042129" progId="Excel.Sheet.12">
                  <p:embed/>
                </p:oleObj>
              </mc:Choice>
              <mc:Fallback>
                <p:oleObj name="Worksheet" r:id="rId3" imgW="3200400" imgH="2042129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B44F7D5-D374-4A96-8FBC-8021823200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81845" y="862762"/>
                        <a:ext cx="6203950" cy="3956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2BC0E8E1-87DC-4E6E-B557-037E5201D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 Summary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7BA21B-B113-474B-9F8D-06A3E1C913AE}"/>
              </a:ext>
            </a:extLst>
          </p:cNvPr>
          <p:cNvSpPr txBox="1"/>
          <p:nvPr/>
        </p:nvSpPr>
        <p:spPr>
          <a:xfrm>
            <a:off x="370765" y="862762"/>
            <a:ext cx="2211080" cy="31700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aramond" panose="02020404030301010803" pitchFamily="18" charset="0"/>
              </a:rPr>
              <a:t>Each of the 4 districts must contain about 8,190 people.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  <a:p>
            <a:pPr algn="ctr"/>
            <a:r>
              <a:rPr lang="en-US" sz="2000" b="1" dirty="0">
                <a:latin typeface="Garamond" panose="02020404030301010803" pitchFamily="18" charset="0"/>
              </a:rPr>
              <a:t>Check out the </a:t>
            </a:r>
            <a:r>
              <a:rPr lang="en-US" sz="2000" b="1" dirty="0">
                <a:latin typeface="Garamond" panose="02020404030301010803" pitchFamily="18" charset="0"/>
                <a:hlinkClick r:id="rId5"/>
              </a:rPr>
              <a:t>Story Map</a:t>
            </a:r>
            <a:r>
              <a:rPr lang="en-US" sz="2000" b="1" dirty="0">
                <a:latin typeface="Garamond" panose="02020404030301010803" pitchFamily="18" charset="0"/>
              </a:rPr>
              <a:t> for maps of some of this demographic data.</a:t>
            </a:r>
          </a:p>
        </p:txBody>
      </p:sp>
    </p:spTree>
    <p:extLst>
      <p:ext uri="{BB962C8B-B14F-4D97-AF65-F5344CB8AC3E}">
        <p14:creationId xmlns:p14="http://schemas.microsoft.com/office/powerpoint/2010/main" val="202132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BB68-CDA0-4E02-B2DB-AD9C13037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Communities of Interest &amp; Neighborhoods Identified by the City Council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64989-1A4C-44D4-9098-5046A7A193C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FB52FB9-F8B4-4FEF-8E10-52D4B6FDBC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153400" cy="4648200"/>
          </a:xfrm>
        </p:spPr>
        <p:txBody>
          <a:bodyPr/>
          <a:lstStyle/>
          <a:p>
            <a:r>
              <a:rPr lang="en-US" dirty="0"/>
              <a:t>The City Council has recognized a list of communities of interest and neighborhoods to respect</a:t>
            </a:r>
          </a:p>
          <a:p>
            <a:r>
              <a:rPr lang="en-US" dirty="0"/>
              <a:t>This establishes a record of important areas that should be kept undivided in the map-drawing process, to the extent practicable</a:t>
            </a:r>
          </a:p>
          <a:p>
            <a:r>
              <a:rPr lang="en-US" dirty="0"/>
              <a:t>Not necessarily an exhaustive list, but intended as a starting point</a:t>
            </a:r>
          </a:p>
          <a:p>
            <a:r>
              <a:rPr lang="en-US" dirty="0"/>
              <a:t>Communities of interest are included in Attachment 1 of the Staff Report</a:t>
            </a:r>
          </a:p>
        </p:txBody>
      </p:sp>
    </p:spTree>
    <p:extLst>
      <p:ext uri="{BB962C8B-B14F-4D97-AF65-F5344CB8AC3E}">
        <p14:creationId xmlns:p14="http://schemas.microsoft.com/office/powerpoint/2010/main" val="17459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53F6E4-5865-4201-B489-636FB24D72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486400"/>
          </a:xfrm>
        </p:spPr>
        <p:txBody>
          <a:bodyPr>
            <a:normAutofit/>
          </a:bodyPr>
          <a:lstStyle/>
          <a:p>
            <a:r>
              <a:rPr lang="en-US" dirty="0"/>
              <a:t>While the district drawing process is still ongoing, NDC has identified some themes in the maps that have been submitted</a:t>
            </a:r>
          </a:p>
          <a:p>
            <a:r>
              <a:rPr lang="en-US" dirty="0"/>
              <a:t>Only the maps drawn using the official population data are considered with these themes</a:t>
            </a:r>
          </a:p>
          <a:p>
            <a:r>
              <a:rPr lang="en-US" dirty="0"/>
              <a:t>The themes consider the degree to which the districts cross Highway 101</a:t>
            </a:r>
          </a:p>
          <a:p>
            <a:pPr lvl="1"/>
            <a:r>
              <a:rPr lang="en-US" dirty="0"/>
              <a:t>Theme 1: Minimal Crossing (67502, 77433)</a:t>
            </a:r>
          </a:p>
          <a:p>
            <a:pPr lvl="1"/>
            <a:r>
              <a:rPr lang="en-US" dirty="0"/>
              <a:t>Theme 2: Moderate Crossing (75901, 76245)</a:t>
            </a:r>
          </a:p>
          <a:p>
            <a:pPr lvl="1"/>
            <a:r>
              <a:rPr lang="en-US" dirty="0"/>
              <a:t>Theme 3: Significant Crossing (76182, 79269, 80243)</a:t>
            </a:r>
          </a:p>
          <a:p>
            <a:pPr lvl="1"/>
            <a:r>
              <a:rPr lang="en-US" dirty="0"/>
              <a:t>Theme 4: Not Contiguous (74226)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Emerging Themes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50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53F6E4-5865-4201-B489-636FB24D72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486400"/>
          </a:xfrm>
        </p:spPr>
        <p:txBody>
          <a:bodyPr>
            <a:normAutofit/>
          </a:bodyPr>
          <a:lstStyle/>
          <a:p>
            <a:r>
              <a:rPr lang="en-US" dirty="0"/>
              <a:t>Once the maps are submitted, the process will move very quickly to meet election timelines, but there are things you can be doing to get ready:</a:t>
            </a:r>
          </a:p>
          <a:p>
            <a:r>
              <a:rPr lang="en-US" dirty="0"/>
              <a:t>Become familiar with the evaluation criteria</a:t>
            </a:r>
          </a:p>
          <a:p>
            <a:pPr lvl="1"/>
            <a:r>
              <a:rPr lang="en-US" dirty="0"/>
              <a:t>Districting rules and goals</a:t>
            </a:r>
          </a:p>
          <a:p>
            <a:pPr lvl="1"/>
            <a:r>
              <a:rPr lang="en-US" dirty="0"/>
              <a:t>Population balance (&lt;10%)</a:t>
            </a:r>
          </a:p>
          <a:p>
            <a:pPr lvl="1"/>
            <a:r>
              <a:rPr lang="en-US" dirty="0"/>
              <a:t>Communities of interest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800" dirty="0"/>
              <a:t>Review the </a:t>
            </a:r>
            <a:r>
              <a:rPr lang="en-US" sz="2800" dirty="0" err="1"/>
              <a:t>DistrictR</a:t>
            </a:r>
            <a:r>
              <a:rPr lang="en-US" sz="2800" dirty="0"/>
              <a:t> maps posted to the Public Gallery and consider any additional themes you are seeing</a:t>
            </a:r>
          </a:p>
          <a:p>
            <a:pPr lvl="1"/>
            <a:r>
              <a:rPr lang="en-US" dirty="0"/>
              <a:t>Remember that the catalogue of maps is not complete; people have until January 6 to submit maps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You Do Now?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74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December 9,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420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5829</TotalTime>
  <Words>565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Garamond</vt:lpstr>
      <vt:lpstr>Tw Cen MT</vt:lpstr>
      <vt:lpstr>Wingdings</vt:lpstr>
      <vt:lpstr>Wingdings 2</vt:lpstr>
      <vt:lpstr>Median</vt:lpstr>
      <vt:lpstr>Worksheet</vt:lpstr>
      <vt:lpstr>City of Goleta Update on the Districting Process</vt:lpstr>
      <vt:lpstr>January 26 Meeting – What to Expect</vt:lpstr>
      <vt:lpstr>Districting Rules and Goals</vt:lpstr>
      <vt:lpstr>Demographic Summary</vt:lpstr>
      <vt:lpstr>Communities of Interest &amp; Neighborhoods Identified by the City Council</vt:lpstr>
      <vt:lpstr>Preliminary Emerging Themes</vt:lpstr>
      <vt:lpstr>What Can You Do Now?</vt:lpstr>
      <vt:lpstr>Questions?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Daniel Phillips</cp:lastModifiedBy>
  <cp:revision>450</cp:revision>
  <cp:lastPrinted>2017-05-23T05:26:42Z</cp:lastPrinted>
  <dcterms:created xsi:type="dcterms:W3CDTF">2011-05-19T00:29:13Z</dcterms:created>
  <dcterms:modified xsi:type="dcterms:W3CDTF">2021-12-01T23:09:35Z</dcterms:modified>
</cp:coreProperties>
</file>