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handoutMasterIdLst>
    <p:handoutMasterId r:id="rId13"/>
  </p:handoutMasterIdLst>
  <p:sldIdLst>
    <p:sldId id="299" r:id="rId2"/>
    <p:sldId id="286" r:id="rId3"/>
    <p:sldId id="287" r:id="rId4"/>
    <p:sldId id="288" r:id="rId5"/>
    <p:sldId id="289" r:id="rId6"/>
    <p:sldId id="291" r:id="rId7"/>
    <p:sldId id="296" r:id="rId8"/>
    <p:sldId id="294" r:id="rId9"/>
    <p:sldId id="293" r:id="rId10"/>
    <p:sldId id="292" r:id="rId1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99"/>
    <a:srgbClr val="C13F3F"/>
    <a:srgbClr val="D921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0" autoAdjust="0"/>
    <p:restoredTop sz="96357" autoAdjust="0"/>
  </p:normalViewPr>
  <p:slideViewPr>
    <p:cSldViewPr>
      <p:cViewPr varScale="1">
        <p:scale>
          <a:sx n="86" d="100"/>
          <a:sy n="86" d="100"/>
        </p:scale>
        <p:origin x="151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1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3142" y="4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13" y="5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/>
          <a:lstStyle>
            <a:lvl1pPr algn="r">
              <a:defRPr sz="1200"/>
            </a:lvl1pPr>
          </a:lstStyle>
          <a:p>
            <a:fld id="{4F0938CC-CE79-4435-A706-83705538FAFE}" type="datetimeFigureOut">
              <a:rPr lang="en-US" smtClean="0"/>
              <a:pPr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54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13" y="9119354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 anchor="b"/>
          <a:lstStyle>
            <a:lvl1pPr algn="r">
              <a:defRPr sz="1200"/>
            </a:lvl1pPr>
          </a:lstStyle>
          <a:p>
            <a:fld id="{D669F728-D530-4620-B9D3-C4599D1731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9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13" y="5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/>
          <a:lstStyle>
            <a:lvl1pPr algn="r">
              <a:defRPr sz="1200"/>
            </a:lvl1pPr>
          </a:lstStyle>
          <a:p>
            <a:fld id="{D67B964A-190D-4150-B132-A0F976DCD8AC}" type="datetimeFigureOut">
              <a:rPr lang="en-US" smtClean="0"/>
              <a:pPr/>
              <a:t>12/17/2021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39" tIns="47020" rIns="94039" bIns="470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53" y="4561307"/>
            <a:ext cx="5851504" cy="4320377"/>
          </a:xfrm>
          <a:prstGeom prst="rect">
            <a:avLst/>
          </a:prstGeom>
        </p:spPr>
        <p:txBody>
          <a:bodyPr vert="horz" lIns="94039" tIns="47020" rIns="94039" bIns="470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54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13" y="9119354"/>
            <a:ext cx="3170248" cy="480223"/>
          </a:xfrm>
          <a:prstGeom prst="rect">
            <a:avLst/>
          </a:prstGeom>
        </p:spPr>
        <p:txBody>
          <a:bodyPr vert="horz" lIns="94039" tIns="47020" rIns="94039" bIns="47020" rtlCol="0" anchor="b"/>
          <a:lstStyle>
            <a:lvl1pPr algn="r">
              <a:defRPr sz="1200"/>
            </a:lvl1pPr>
          </a:lstStyle>
          <a:p>
            <a:fld id="{25FD98E6-C4B7-402B-9B62-381BA5333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7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2875" y="3962400"/>
            <a:ext cx="9133935" cy="1828800"/>
          </a:xfrm>
        </p:spPr>
        <p:txBody>
          <a:bodyPr anchor="b"/>
          <a:lstStyle>
            <a:lvl1pPr>
              <a:defRPr cap="none" baseline="0">
                <a:solidFill>
                  <a:srgbClr val="002060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905000" y="152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A8D14-E5DC-4009-8ABE-E113074D3533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5C59B-2226-4C9A-BA5C-475C2A35C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CDF360-C7B3-49D5-81D7-6D9D54264E47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AEB9E3C3-A590-43C8-8AF5-AAE4C2A44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en-US"/>
              <a:t>November 4, 2021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8153400" cy="5105400"/>
          </a:xfrm>
        </p:spPr>
        <p:txBody>
          <a:bodyPr>
            <a:normAutofit/>
          </a:bodyPr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A087DD9F-A4A9-4654-A7DD-2A17E56F1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/>
              <a:t>November 4, 2021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43" y="2718275"/>
            <a:ext cx="7123113" cy="1673225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0065" y="1600200"/>
            <a:ext cx="9133935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000" b="1" dirty="0"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8991600" cy="990600"/>
          </a:xfrm>
        </p:spPr>
        <p:txBody>
          <a:bodyPr/>
          <a:lstStyle>
            <a:lvl1pPr algn="ctr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FCC66BDB-479C-425F-A0DE-FBA1C4F5B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/>
              <a:t>November 4, 2021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30E0A3-BC75-4EC2-B96D-C99E4CC6620B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D8E689-AD31-4B85-84FE-1080505B5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06211B-1D5E-4146-BED0-7EC3D4207D5E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36699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5943600" y="6446837"/>
            <a:ext cx="2667000" cy="365125"/>
          </a:xfrm>
        </p:spPr>
        <p:txBody>
          <a:bodyPr rtlCol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November 4, 2021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3336" y="1591692"/>
            <a:ext cx="3886200" cy="4504307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714336" y="1591693"/>
            <a:ext cx="3886200" cy="4504306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November 4, 2021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23336" y="905893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714336" y="905893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4, 2021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CD744E3-F398-4247-B444-E2D9218E2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/>
              <a:t>November 4, 2021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DC4317-A5EC-4823-9EF6-2ABB221BE4BE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F0619B8-E720-4417-AEBA-2EA268598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3FFE94-DDE5-407D-A4F2-9F4CA7F4AE2B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 algn="ctr">
              <a:buNone/>
              <a:defRPr sz="44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00738F2-32D1-47E7-9AEF-9082EC3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3536" y="6411594"/>
            <a:ext cx="2667000" cy="365125"/>
          </a:xfrm>
        </p:spPr>
        <p:txBody>
          <a:bodyPr/>
          <a:lstStyle/>
          <a:p>
            <a:r>
              <a:rPr lang="en-US"/>
              <a:t>November 4, 2021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064" y="-2619"/>
            <a:ext cx="9123871" cy="871299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919954"/>
            <a:ext cx="8153400" cy="52065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r>
              <a:rPr lang="en-US"/>
              <a:t>November 4, 2021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30FDD-1477-4E01-B6CC-012187FA9F2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6EC95-197A-48FC-B506-A733992C0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C5DD6E7-E616-4FAE-BC85-67AA461887B4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rgbClr val="002060"/>
          </a:solidFill>
          <a:latin typeface="Garamond" pitchFamily="18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Communities of Interest &amp; Neighborhoods Identified by the City Council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B52FB9-F8B4-4FEF-8E10-52D4B6FDBC0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8153400" cy="4648200"/>
          </a:xfrm>
        </p:spPr>
        <p:txBody>
          <a:bodyPr/>
          <a:lstStyle/>
          <a:p>
            <a:r>
              <a:rPr lang="en-US" dirty="0"/>
              <a:t>The City Council has recognized a list of communities of interest and neighborhoods to respect</a:t>
            </a:r>
          </a:p>
          <a:p>
            <a:r>
              <a:rPr lang="en-US" dirty="0"/>
              <a:t>This establishes a record of important areas that should be kept undivided in the map-drawing process, to the extent practicable</a:t>
            </a:r>
          </a:p>
          <a:p>
            <a:r>
              <a:rPr lang="en-US" dirty="0"/>
              <a:t>Not necessarily an exhaustive list, but intended as a starting point</a:t>
            </a:r>
          </a:p>
          <a:p>
            <a:r>
              <a:rPr lang="en-US" dirty="0"/>
              <a:t>What follows are maps showing each of those areas that have been identified</a:t>
            </a:r>
          </a:p>
        </p:txBody>
      </p:sp>
    </p:spTree>
    <p:extLst>
      <p:ext uri="{BB962C8B-B14F-4D97-AF65-F5344CB8AC3E}">
        <p14:creationId xmlns:p14="http://schemas.microsoft.com/office/powerpoint/2010/main" val="174593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Neighborhoods (Southwest Area)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840849"/>
            <a:ext cx="7987888" cy="2743200"/>
          </a:xfrm>
        </p:spPr>
        <p:txBody>
          <a:bodyPr numCol="2">
            <a:normAutofit/>
          </a:bodyPr>
          <a:lstStyle/>
          <a:p>
            <a:pPr lvl="1"/>
            <a:r>
              <a:rPr lang="en-US" dirty="0"/>
              <a:t>Armstrong/Scripps </a:t>
            </a:r>
            <a:r>
              <a:rPr lang="en-US" dirty="0" err="1"/>
              <a:t>Cresc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Cannon Green</a:t>
            </a:r>
          </a:p>
          <a:p>
            <a:pPr lvl="1"/>
            <a:r>
              <a:rPr lang="en-US" dirty="0"/>
              <a:t>Ellwood Beach/Mathilda</a:t>
            </a:r>
          </a:p>
          <a:p>
            <a:pPr lvl="1"/>
            <a:r>
              <a:rPr lang="en-US" dirty="0"/>
              <a:t>Ellwood Mesa/Coronado</a:t>
            </a:r>
          </a:p>
          <a:p>
            <a:pPr lvl="1"/>
            <a:r>
              <a:rPr lang="en-US" dirty="0"/>
              <a:t>Meadow Tree/Santa Barbara Fairways</a:t>
            </a:r>
          </a:p>
          <a:p>
            <a:pPr lvl="1"/>
            <a:r>
              <a:rPr lang="en-US" dirty="0"/>
              <a:t>Pacific Oaks</a:t>
            </a:r>
          </a:p>
          <a:p>
            <a:pPr lvl="1"/>
            <a:r>
              <a:rPr lang="en-US" dirty="0"/>
              <a:t>Rancho Estates (Mobile Home Park)</a:t>
            </a:r>
          </a:p>
          <a:p>
            <a:pPr lvl="1"/>
            <a:r>
              <a:rPr lang="en-US" dirty="0"/>
              <a:t>Santa Barbara Shores</a:t>
            </a:r>
          </a:p>
          <a:p>
            <a:pPr lvl="1"/>
            <a:r>
              <a:rPr lang="en-US" dirty="0"/>
              <a:t>Sesame Tree/Whittier</a:t>
            </a:r>
          </a:p>
          <a:p>
            <a:pPr lvl="1"/>
            <a:r>
              <a:rPr lang="en-US" dirty="0" err="1"/>
              <a:t>Storke</a:t>
            </a:r>
            <a:r>
              <a:rPr lang="en-US" dirty="0"/>
              <a:t> Ranch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93F98-A835-4254-A5AA-177C57DAA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35658"/>
            <a:ext cx="6400800" cy="27437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DA6947-3C79-42A7-ADAD-DB81622C450F}"/>
              </a:ext>
            </a:extLst>
          </p:cNvPr>
          <p:cNvSpPr/>
          <p:nvPr/>
        </p:nvSpPr>
        <p:spPr>
          <a:xfrm>
            <a:off x="5541958" y="4572000"/>
            <a:ext cx="1544641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CD7E72-F642-428A-B340-42F4314FACEC}"/>
              </a:ext>
            </a:extLst>
          </p:cNvPr>
          <p:cNvSpPr/>
          <p:nvPr/>
        </p:nvSpPr>
        <p:spPr>
          <a:xfrm>
            <a:off x="4648200" y="3422342"/>
            <a:ext cx="893758" cy="13660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4329FA-1DE1-41AD-A879-8D9AF3E30CB4}"/>
              </a:ext>
            </a:extLst>
          </p:cNvPr>
          <p:cNvSpPr/>
          <p:nvPr/>
        </p:nvSpPr>
        <p:spPr>
          <a:xfrm>
            <a:off x="4248526" y="3444536"/>
            <a:ext cx="381000" cy="1824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937428-B4F3-4E9E-9A8D-34B2C6E5E01C}"/>
              </a:ext>
            </a:extLst>
          </p:cNvPr>
          <p:cNvSpPr/>
          <p:nvPr/>
        </p:nvSpPr>
        <p:spPr>
          <a:xfrm>
            <a:off x="4005309" y="3429000"/>
            <a:ext cx="243217" cy="1824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C64EC6-084F-40CE-A6EE-26377B88C9FC}"/>
              </a:ext>
            </a:extLst>
          </p:cNvPr>
          <p:cNvSpPr/>
          <p:nvPr/>
        </p:nvSpPr>
        <p:spPr>
          <a:xfrm>
            <a:off x="3048000" y="3437024"/>
            <a:ext cx="957309" cy="1816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B5492D-6548-4B63-ADF7-307754E73796}"/>
              </a:ext>
            </a:extLst>
          </p:cNvPr>
          <p:cNvSpPr/>
          <p:nvPr/>
        </p:nvSpPr>
        <p:spPr>
          <a:xfrm>
            <a:off x="2590800" y="3429001"/>
            <a:ext cx="478655" cy="2055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D4C772-C4FA-4AA4-AC88-EB6511E2C458}"/>
              </a:ext>
            </a:extLst>
          </p:cNvPr>
          <p:cNvSpPr/>
          <p:nvPr/>
        </p:nvSpPr>
        <p:spPr>
          <a:xfrm rot="19182617">
            <a:off x="6238805" y="5211939"/>
            <a:ext cx="595525" cy="527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668268-B73E-40C6-ABD2-47A8719E35B2}"/>
              </a:ext>
            </a:extLst>
          </p:cNvPr>
          <p:cNvSpPr/>
          <p:nvPr/>
        </p:nvSpPr>
        <p:spPr>
          <a:xfrm>
            <a:off x="5501017" y="3444536"/>
            <a:ext cx="893758" cy="1199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7350E6-0AD1-4FF1-BF82-7C2FBE3A88ED}"/>
              </a:ext>
            </a:extLst>
          </p:cNvPr>
          <p:cNvSpPr/>
          <p:nvPr/>
        </p:nvSpPr>
        <p:spPr>
          <a:xfrm>
            <a:off x="6927334" y="4771845"/>
            <a:ext cx="976851" cy="557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7D0BD5-8988-40F3-B7AE-86F7E85D6FDC}"/>
              </a:ext>
            </a:extLst>
          </p:cNvPr>
          <p:cNvSpPr/>
          <p:nvPr/>
        </p:nvSpPr>
        <p:spPr>
          <a:xfrm rot="5400000">
            <a:off x="7687844" y="4951304"/>
            <a:ext cx="1390426" cy="10646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7987888" cy="2057400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/>
              <a:t>General Plan Subareas</a:t>
            </a:r>
          </a:p>
          <a:p>
            <a:pPr lvl="1"/>
            <a:r>
              <a:rPr lang="en-US" dirty="0"/>
              <a:t>Central Area</a:t>
            </a:r>
          </a:p>
          <a:p>
            <a:pPr lvl="1"/>
            <a:r>
              <a:rPr lang="en-US" dirty="0"/>
              <a:t>Central Resource Area</a:t>
            </a:r>
          </a:p>
          <a:p>
            <a:pPr lvl="1"/>
            <a:r>
              <a:rPr lang="en-US" dirty="0"/>
              <a:t>Coastal Resource Area</a:t>
            </a:r>
          </a:p>
          <a:p>
            <a:pPr lvl="1"/>
            <a:r>
              <a:rPr lang="en-US" dirty="0"/>
              <a:t>Northeast Community Center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Northeast Residential Area</a:t>
            </a:r>
          </a:p>
          <a:p>
            <a:pPr lvl="1"/>
            <a:r>
              <a:rPr lang="en-US" dirty="0"/>
              <a:t>Northwest Residential Area</a:t>
            </a:r>
          </a:p>
          <a:p>
            <a:pPr lvl="1"/>
            <a:r>
              <a:rPr lang="en-US" dirty="0"/>
              <a:t>Old Town</a:t>
            </a:r>
          </a:p>
          <a:p>
            <a:pPr lvl="1"/>
            <a:r>
              <a:rPr lang="en-US" dirty="0"/>
              <a:t>Southwest Residential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334E6-CD3A-49EC-B3AC-6ED8DE684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32" y="3124200"/>
            <a:ext cx="6466936" cy="30554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06107C-B699-4FEB-9E7B-2358207C2A58}"/>
              </a:ext>
            </a:extLst>
          </p:cNvPr>
          <p:cNvSpPr txBox="1">
            <a:spLocks/>
          </p:cNvSpPr>
          <p:nvPr/>
        </p:nvSpPr>
        <p:spPr>
          <a:xfrm>
            <a:off x="612648" y="914400"/>
            <a:ext cx="8153400" cy="5334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General Plan Subareas </a:t>
            </a:r>
            <a:r>
              <a:rPr lang="en-US" sz="2200" dirty="0"/>
              <a:t>(more helpful as organizing frameworks)</a:t>
            </a:r>
          </a:p>
        </p:txBody>
      </p:sp>
    </p:spTree>
    <p:extLst>
      <p:ext uri="{BB962C8B-B14F-4D97-AF65-F5344CB8AC3E}">
        <p14:creationId xmlns:p14="http://schemas.microsoft.com/office/powerpoint/2010/main" val="278651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7987888" cy="5334000"/>
          </a:xfrm>
        </p:spPr>
        <p:txBody>
          <a:bodyPr>
            <a:normAutofit/>
          </a:bodyPr>
          <a:lstStyle/>
          <a:p>
            <a:r>
              <a:rPr lang="en-US" dirty="0"/>
              <a:t>Elementary School Attendance Areas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5C7016-43B1-433F-A464-DEBA14521DE4}"/>
              </a:ext>
            </a:extLst>
          </p:cNvPr>
          <p:cNvSpPr txBox="1">
            <a:spLocks/>
          </p:cNvSpPr>
          <p:nvPr/>
        </p:nvSpPr>
        <p:spPr>
          <a:xfrm>
            <a:off x="612648" y="1430882"/>
            <a:ext cx="8074152" cy="1769518"/>
          </a:xfrm>
          <a:prstGeom prst="rect">
            <a:avLst/>
          </a:prstGeom>
        </p:spPr>
        <p:txBody>
          <a:bodyPr vert="horz" numCol="2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/>
              <a:t>Brandon (pink)</a:t>
            </a:r>
          </a:p>
          <a:p>
            <a:pPr lvl="1"/>
            <a:r>
              <a:rPr lang="en-US" sz="2200" dirty="0"/>
              <a:t>El Camino (brown)</a:t>
            </a:r>
          </a:p>
          <a:p>
            <a:pPr lvl="1"/>
            <a:r>
              <a:rPr lang="en-US" sz="2200" dirty="0"/>
              <a:t>Ellwood (green)</a:t>
            </a:r>
          </a:p>
          <a:p>
            <a:pPr lvl="1"/>
            <a:r>
              <a:rPr lang="en-US" sz="2200" dirty="0"/>
              <a:t>Hollister (purple)</a:t>
            </a:r>
          </a:p>
          <a:p>
            <a:pPr lvl="1"/>
            <a:r>
              <a:rPr lang="en-US" sz="2200" dirty="0"/>
              <a:t>Isla Vista (yellow)</a:t>
            </a:r>
          </a:p>
          <a:p>
            <a:pPr lvl="1"/>
            <a:r>
              <a:rPr lang="en-US" sz="2200" dirty="0"/>
              <a:t>Kellogg (blue)</a:t>
            </a:r>
          </a:p>
          <a:p>
            <a:pPr lvl="1"/>
            <a:r>
              <a:rPr lang="en-US" sz="2200" dirty="0"/>
              <a:t>La Patera (gray)</a:t>
            </a:r>
          </a:p>
          <a:p>
            <a:pPr lvl="1"/>
            <a:r>
              <a:rPr lang="en-US" sz="2200" dirty="0"/>
              <a:t>Mountain View (orange) </a:t>
            </a:r>
          </a:p>
          <a:p>
            <a:pPr lvl="1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B7EDF-7F12-4770-8CF2-00A1D0411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3" y="3127981"/>
            <a:ext cx="6292353" cy="312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7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7987888" cy="5334000"/>
          </a:xfrm>
        </p:spPr>
        <p:txBody>
          <a:bodyPr>
            <a:normAutofit/>
          </a:bodyPr>
          <a:lstStyle/>
          <a:p>
            <a:r>
              <a:rPr lang="en-US" dirty="0"/>
              <a:t>Airport Noise Corridor</a:t>
            </a:r>
          </a:p>
          <a:p>
            <a:pPr lvl="1"/>
            <a:r>
              <a:rPr lang="en-US" dirty="0"/>
              <a:t>From Hollister Ave in the north to Phelps Rd in the south</a:t>
            </a:r>
          </a:p>
          <a:p>
            <a:pPr lvl="1"/>
            <a:r>
              <a:rPr lang="en-US" dirty="0"/>
              <a:t>From Los Carneros Rd in the east to Cannon Green Dr in the west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DBFB0-7D35-4536-A3FC-BDA10B491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82364"/>
            <a:ext cx="7228936" cy="33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5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Communities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7987888" cy="5334000"/>
          </a:xfrm>
        </p:spPr>
        <p:txBody>
          <a:bodyPr>
            <a:normAutofit/>
          </a:bodyPr>
          <a:lstStyle/>
          <a:p>
            <a:r>
              <a:rPr lang="en-US" dirty="0"/>
              <a:t>Demographic Outliers</a:t>
            </a:r>
          </a:p>
          <a:p>
            <a:pPr lvl="1"/>
            <a:r>
              <a:rPr lang="en-US" dirty="0"/>
              <a:t>Ellwood Beach/Mathilda: Lower income, more multi-family housing, more renter housing</a:t>
            </a:r>
          </a:p>
          <a:p>
            <a:pPr lvl="1"/>
            <a:r>
              <a:rPr lang="en-US" dirty="0"/>
              <a:t>Encina Royale: Older, fewer with children at home</a:t>
            </a:r>
          </a:p>
          <a:p>
            <a:pPr lvl="1"/>
            <a:r>
              <a:rPr lang="en-US" dirty="0"/>
              <a:t>Old Town: More Spanish speakers, more with children at home, lower income, fewer college educated, more multi-family housing, more renters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9AC9E-DE40-4924-B64C-17D2D2B5E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62400"/>
            <a:ext cx="4879848" cy="233228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5BAD025-960C-4AA0-80BC-721FB526314C}"/>
              </a:ext>
            </a:extLst>
          </p:cNvPr>
          <p:cNvSpPr/>
          <p:nvPr/>
        </p:nvSpPr>
        <p:spPr>
          <a:xfrm>
            <a:off x="4572000" y="5486400"/>
            <a:ext cx="4572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0AB44E-CE94-4B00-9C64-36C755F3CD14}"/>
              </a:ext>
            </a:extLst>
          </p:cNvPr>
          <p:cNvSpPr/>
          <p:nvPr/>
        </p:nvSpPr>
        <p:spPr>
          <a:xfrm rot="16200000">
            <a:off x="7961376" y="4306824"/>
            <a:ext cx="381000" cy="606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18D207-911F-417A-99D2-B5E35A5B8F1D}"/>
              </a:ext>
            </a:extLst>
          </p:cNvPr>
          <p:cNvSpPr/>
          <p:nvPr/>
        </p:nvSpPr>
        <p:spPr>
          <a:xfrm rot="16200000">
            <a:off x="7804232" y="4994896"/>
            <a:ext cx="1234160" cy="1120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Neighborhoods (Central Area)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7987888" cy="2514600"/>
          </a:xfrm>
        </p:spPr>
        <p:txBody>
          <a:bodyPr numCol="2">
            <a:normAutofit fontScale="92500"/>
          </a:bodyPr>
          <a:lstStyle/>
          <a:p>
            <a:pPr lvl="1"/>
            <a:r>
              <a:rPr lang="en-US" dirty="0"/>
              <a:t>The Bluffs</a:t>
            </a:r>
          </a:p>
          <a:p>
            <a:pPr lvl="1"/>
            <a:r>
              <a:rPr lang="en-US" dirty="0"/>
              <a:t>Ellwood Station</a:t>
            </a:r>
          </a:p>
          <a:p>
            <a:pPr lvl="1"/>
            <a:r>
              <a:rPr lang="en-US" dirty="0"/>
              <a:t>Eucalyptus Grove</a:t>
            </a:r>
          </a:p>
          <a:p>
            <a:pPr lvl="1"/>
            <a:r>
              <a:rPr lang="en-US" dirty="0"/>
              <a:t>The Hideaway/Sanderling</a:t>
            </a:r>
          </a:p>
          <a:p>
            <a:pPr lvl="1"/>
            <a:r>
              <a:rPr lang="en-US" dirty="0"/>
              <a:t>Hollister Village</a:t>
            </a:r>
          </a:p>
          <a:p>
            <a:pPr lvl="1"/>
            <a:r>
              <a:rPr lang="en-US" dirty="0"/>
              <a:t>La Calera/Pacific Glen</a:t>
            </a:r>
          </a:p>
          <a:p>
            <a:pPr lvl="1"/>
            <a:r>
              <a:rPr lang="en-US" dirty="0"/>
              <a:t>Mariposa at Ellwood Shores</a:t>
            </a:r>
          </a:p>
          <a:p>
            <a:pPr lvl="1"/>
            <a:r>
              <a:rPr lang="en-US" dirty="0"/>
              <a:t>The Village at Los Carneros/</a:t>
            </a:r>
            <a:r>
              <a:rPr lang="en-US" dirty="0" err="1"/>
              <a:t>Elacora</a:t>
            </a:r>
            <a:endParaRPr lang="en-US" dirty="0"/>
          </a:p>
          <a:p>
            <a:pPr lvl="1"/>
            <a:r>
              <a:rPr lang="en-US" dirty="0"/>
              <a:t>Wayside Village (Mobile Home Park)</a:t>
            </a:r>
          </a:p>
          <a:p>
            <a:pPr lvl="1"/>
            <a:r>
              <a:rPr lang="en-US" dirty="0"/>
              <a:t>Willow Springs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BCC55-181B-49D9-B205-250805EAE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15557"/>
            <a:ext cx="6553200" cy="256346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4C16ED6-3E94-4B08-8428-3F96888CA5B1}"/>
              </a:ext>
            </a:extLst>
          </p:cNvPr>
          <p:cNvSpPr/>
          <p:nvPr/>
        </p:nvSpPr>
        <p:spPr>
          <a:xfrm>
            <a:off x="1828800" y="4495800"/>
            <a:ext cx="5334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0D5389-8F79-4D16-BDFD-20111A8C66ED}"/>
              </a:ext>
            </a:extLst>
          </p:cNvPr>
          <p:cNvSpPr/>
          <p:nvPr/>
        </p:nvSpPr>
        <p:spPr>
          <a:xfrm>
            <a:off x="3200400" y="4343399"/>
            <a:ext cx="457200" cy="228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82EA97-AD03-4026-836C-50E2E5ADC169}"/>
              </a:ext>
            </a:extLst>
          </p:cNvPr>
          <p:cNvSpPr/>
          <p:nvPr/>
        </p:nvSpPr>
        <p:spPr>
          <a:xfrm>
            <a:off x="2457635" y="4343399"/>
            <a:ext cx="361765" cy="228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BB5DA5-9145-4A45-97C2-4231604F7FFD}"/>
              </a:ext>
            </a:extLst>
          </p:cNvPr>
          <p:cNvSpPr/>
          <p:nvPr/>
        </p:nvSpPr>
        <p:spPr>
          <a:xfrm>
            <a:off x="1381218" y="4265916"/>
            <a:ext cx="599982" cy="306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521BFD-2127-4E13-9885-DB20FE8E2E58}"/>
              </a:ext>
            </a:extLst>
          </p:cNvPr>
          <p:cNvSpPr/>
          <p:nvPr/>
        </p:nvSpPr>
        <p:spPr>
          <a:xfrm>
            <a:off x="4572000" y="4099014"/>
            <a:ext cx="599982" cy="306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79AD582-B4CA-4D07-8DD8-516482175A78}"/>
              </a:ext>
            </a:extLst>
          </p:cNvPr>
          <p:cNvSpPr/>
          <p:nvPr/>
        </p:nvSpPr>
        <p:spPr>
          <a:xfrm>
            <a:off x="5029200" y="4099014"/>
            <a:ext cx="381000" cy="3201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BCC651-C8B2-4212-9916-92FAB99D3D09}"/>
              </a:ext>
            </a:extLst>
          </p:cNvPr>
          <p:cNvSpPr/>
          <p:nvPr/>
        </p:nvSpPr>
        <p:spPr>
          <a:xfrm>
            <a:off x="2076635" y="4265916"/>
            <a:ext cx="352147" cy="3201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6B6511-4C96-4F67-B1DD-A457023E1FA7}"/>
              </a:ext>
            </a:extLst>
          </p:cNvPr>
          <p:cNvSpPr/>
          <p:nvPr/>
        </p:nvSpPr>
        <p:spPr>
          <a:xfrm>
            <a:off x="6324600" y="3677698"/>
            <a:ext cx="914400" cy="4213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E75385-480C-406D-ACA3-3D0B29A9908F}"/>
              </a:ext>
            </a:extLst>
          </p:cNvPr>
          <p:cNvSpPr/>
          <p:nvPr/>
        </p:nvSpPr>
        <p:spPr>
          <a:xfrm>
            <a:off x="3526654" y="4279972"/>
            <a:ext cx="352147" cy="306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3CF330-20B7-42B3-8BCD-655CD3130200}"/>
              </a:ext>
            </a:extLst>
          </p:cNvPr>
          <p:cNvSpPr/>
          <p:nvPr/>
        </p:nvSpPr>
        <p:spPr>
          <a:xfrm>
            <a:off x="7239000" y="3696932"/>
            <a:ext cx="480873" cy="722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Neighborhoods (Northeast Area)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7987888" cy="2362200"/>
          </a:xfrm>
        </p:spPr>
        <p:txBody>
          <a:bodyPr numCol="2">
            <a:normAutofit fontScale="92500"/>
          </a:bodyPr>
          <a:lstStyle/>
          <a:p>
            <a:pPr lvl="1"/>
            <a:r>
              <a:rPr lang="en-US" dirty="0"/>
              <a:t>Berkeley/Cambridge/Kellogg</a:t>
            </a:r>
          </a:p>
          <a:p>
            <a:pPr lvl="1"/>
            <a:r>
              <a:rPr lang="en-US" dirty="0"/>
              <a:t>Carlo/Vega</a:t>
            </a:r>
          </a:p>
          <a:p>
            <a:pPr lvl="1"/>
            <a:r>
              <a:rPr lang="en-US" dirty="0"/>
              <a:t>Encina Royale</a:t>
            </a:r>
          </a:p>
          <a:p>
            <a:pPr lvl="1"/>
            <a:r>
              <a:rPr lang="en-US" dirty="0"/>
              <a:t>La Goleta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Lake Los Carneros East</a:t>
            </a:r>
          </a:p>
          <a:p>
            <a:pPr lvl="1"/>
            <a:r>
              <a:rPr lang="en-US" dirty="0"/>
              <a:t>Lake Los Carneros North</a:t>
            </a:r>
          </a:p>
          <a:p>
            <a:pPr lvl="1"/>
            <a:r>
              <a:rPr lang="en-US" dirty="0" err="1"/>
              <a:t>Maravilla</a:t>
            </a:r>
            <a:endParaRPr lang="en-US" dirty="0"/>
          </a:p>
          <a:p>
            <a:pPr lvl="1"/>
            <a:r>
              <a:rPr lang="en-US" dirty="0"/>
              <a:t>Suellen</a:t>
            </a:r>
          </a:p>
          <a:p>
            <a:pPr lvl="1"/>
            <a:r>
              <a:rPr lang="en-US" dirty="0"/>
              <a:t>Village Terrace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8D9C5-A737-4198-A0A4-A1897BC32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278667"/>
            <a:ext cx="5715000" cy="30286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3CCE88-5670-4E97-A804-CF8EF955A1B4}"/>
              </a:ext>
            </a:extLst>
          </p:cNvPr>
          <p:cNvSpPr/>
          <p:nvPr/>
        </p:nvSpPr>
        <p:spPr>
          <a:xfrm rot="1666728">
            <a:off x="5264984" y="4581703"/>
            <a:ext cx="1643855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1747A6-95E1-4FE4-887C-79F49131A083}"/>
              </a:ext>
            </a:extLst>
          </p:cNvPr>
          <p:cNvSpPr/>
          <p:nvPr/>
        </p:nvSpPr>
        <p:spPr>
          <a:xfrm>
            <a:off x="3733800" y="4572000"/>
            <a:ext cx="690833" cy="17332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3189B0-E621-491B-8D2F-42D957BF89FE}"/>
              </a:ext>
            </a:extLst>
          </p:cNvPr>
          <p:cNvSpPr/>
          <p:nvPr/>
        </p:nvSpPr>
        <p:spPr>
          <a:xfrm>
            <a:off x="4867182" y="5181600"/>
            <a:ext cx="1152618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900B01-ACE1-4E50-B101-D9C2D320E77C}"/>
              </a:ext>
            </a:extLst>
          </p:cNvPr>
          <p:cNvSpPr/>
          <p:nvPr/>
        </p:nvSpPr>
        <p:spPr>
          <a:xfrm>
            <a:off x="3688152" y="3808462"/>
            <a:ext cx="207118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CF1B7E-5956-48FA-ADAE-3C224584460A}"/>
              </a:ext>
            </a:extLst>
          </p:cNvPr>
          <p:cNvSpPr/>
          <p:nvPr/>
        </p:nvSpPr>
        <p:spPr>
          <a:xfrm rot="20416097">
            <a:off x="1714500" y="4652697"/>
            <a:ext cx="1452944" cy="9861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11CAB2-397A-41F6-8234-3A6346D31878}"/>
              </a:ext>
            </a:extLst>
          </p:cNvPr>
          <p:cNvSpPr/>
          <p:nvPr/>
        </p:nvSpPr>
        <p:spPr>
          <a:xfrm>
            <a:off x="2963110" y="4463097"/>
            <a:ext cx="923091" cy="1820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41571E-BD34-4B01-88D8-19A92C4C11A7}"/>
              </a:ext>
            </a:extLst>
          </p:cNvPr>
          <p:cNvSpPr/>
          <p:nvPr/>
        </p:nvSpPr>
        <p:spPr>
          <a:xfrm>
            <a:off x="6164651" y="5604559"/>
            <a:ext cx="1150549" cy="351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069FF6-B907-4961-B5DB-F773AFE07CB1}"/>
              </a:ext>
            </a:extLst>
          </p:cNvPr>
          <p:cNvSpPr/>
          <p:nvPr/>
        </p:nvSpPr>
        <p:spPr>
          <a:xfrm>
            <a:off x="4333851" y="5151116"/>
            <a:ext cx="588151" cy="563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63C49F-A897-4D2C-9B7C-2CEBDD09E97C}"/>
              </a:ext>
            </a:extLst>
          </p:cNvPr>
          <p:cNvSpPr/>
          <p:nvPr/>
        </p:nvSpPr>
        <p:spPr>
          <a:xfrm>
            <a:off x="4766939" y="4470343"/>
            <a:ext cx="588151" cy="563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Neighborhoods (Northwest Area)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7987888" cy="2133600"/>
          </a:xfrm>
        </p:spPr>
        <p:txBody>
          <a:bodyPr numCol="2">
            <a:normAutofit lnSpcReduction="10000"/>
          </a:bodyPr>
          <a:lstStyle/>
          <a:p>
            <a:pPr lvl="1"/>
            <a:r>
              <a:rPr lang="en-US" dirty="0"/>
              <a:t>Brandon/Evergreen</a:t>
            </a:r>
          </a:p>
          <a:p>
            <a:pPr lvl="1"/>
            <a:r>
              <a:rPr lang="en-US" dirty="0"/>
              <a:t>Dos Pueblos/El Encanto Heights</a:t>
            </a:r>
          </a:p>
          <a:p>
            <a:pPr lvl="1"/>
            <a:r>
              <a:rPr lang="en-US" dirty="0"/>
              <a:t>Evergreen Terrace</a:t>
            </a:r>
          </a:p>
          <a:p>
            <a:pPr lvl="1"/>
            <a:r>
              <a:rPr lang="en-US" dirty="0"/>
              <a:t>Mountain View Ranch</a:t>
            </a:r>
          </a:p>
          <a:p>
            <a:pPr lvl="1"/>
            <a:r>
              <a:rPr lang="en-US" dirty="0"/>
              <a:t>Santa Barbara West (Mobile Home Park)</a:t>
            </a:r>
          </a:p>
          <a:p>
            <a:pPr lvl="1"/>
            <a:r>
              <a:rPr lang="en-US" dirty="0"/>
              <a:t>Winchester Canyon/</a:t>
            </a:r>
            <a:br>
              <a:rPr lang="en-US" dirty="0"/>
            </a:br>
            <a:r>
              <a:rPr lang="en-US" dirty="0"/>
              <a:t>San Miguel</a:t>
            </a:r>
          </a:p>
          <a:p>
            <a:pPr lvl="1"/>
            <a:r>
              <a:rPr lang="en-US" dirty="0"/>
              <a:t>Winchester Commons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27214-D2C2-4F38-8DED-3503F6553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72" y="3098192"/>
            <a:ext cx="6310455" cy="304811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ED7E09F-7CE1-4A5D-A394-DC40C8135C7B}"/>
              </a:ext>
            </a:extLst>
          </p:cNvPr>
          <p:cNvSpPr/>
          <p:nvPr/>
        </p:nvSpPr>
        <p:spPr>
          <a:xfrm>
            <a:off x="3276600" y="3920172"/>
            <a:ext cx="1676400" cy="19472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B29AF4-8EC6-474E-893F-2322F2565D12}"/>
              </a:ext>
            </a:extLst>
          </p:cNvPr>
          <p:cNvSpPr/>
          <p:nvPr/>
        </p:nvSpPr>
        <p:spPr>
          <a:xfrm>
            <a:off x="4876755" y="3920172"/>
            <a:ext cx="2850471" cy="19472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2D50F1-CCB3-4179-B406-D4D1AEB14D6B}"/>
              </a:ext>
            </a:extLst>
          </p:cNvPr>
          <p:cNvSpPr/>
          <p:nvPr/>
        </p:nvSpPr>
        <p:spPr>
          <a:xfrm>
            <a:off x="3505200" y="3654885"/>
            <a:ext cx="1295400" cy="304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0AB771-89DD-4815-98D7-6D30C10CF657}"/>
              </a:ext>
            </a:extLst>
          </p:cNvPr>
          <p:cNvSpPr/>
          <p:nvPr/>
        </p:nvSpPr>
        <p:spPr>
          <a:xfrm>
            <a:off x="2514600" y="4572001"/>
            <a:ext cx="838200" cy="474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3F666E-A742-40B1-84BF-A874F13348F6}"/>
              </a:ext>
            </a:extLst>
          </p:cNvPr>
          <p:cNvSpPr/>
          <p:nvPr/>
        </p:nvSpPr>
        <p:spPr>
          <a:xfrm>
            <a:off x="2550850" y="5407485"/>
            <a:ext cx="954350" cy="5276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D88C34-9C01-4677-BA42-581824EBB9BD}"/>
              </a:ext>
            </a:extLst>
          </p:cNvPr>
          <p:cNvSpPr/>
          <p:nvPr/>
        </p:nvSpPr>
        <p:spPr>
          <a:xfrm>
            <a:off x="1528392" y="4114801"/>
            <a:ext cx="1138608" cy="653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B19798-A488-4EB1-B173-E29EAB0067F8}"/>
              </a:ext>
            </a:extLst>
          </p:cNvPr>
          <p:cNvSpPr/>
          <p:nvPr/>
        </p:nvSpPr>
        <p:spPr>
          <a:xfrm rot="2794431">
            <a:off x="1782288" y="4976650"/>
            <a:ext cx="725585" cy="10281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1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BB68-CDA0-4E02-B2DB-AD9C1303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Neighborhoods (Old Town)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97F1-8B9E-4D89-9D1A-AF6425B4C6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2816352" cy="53340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Dearborn Green</a:t>
            </a:r>
            <a:br>
              <a:rPr lang="en-US" dirty="0"/>
            </a:br>
            <a:r>
              <a:rPr lang="en-US" dirty="0"/>
              <a:t>/La Goleta</a:t>
            </a:r>
          </a:p>
          <a:p>
            <a:pPr lvl="1"/>
            <a:r>
              <a:rPr lang="en-US" dirty="0"/>
              <a:t>Old Town Proper</a:t>
            </a:r>
          </a:p>
          <a:p>
            <a:pPr lvl="1"/>
            <a:r>
              <a:rPr lang="en-US" dirty="0"/>
              <a:t>Patterson Place</a:t>
            </a:r>
            <a:br>
              <a:rPr lang="en-US" dirty="0"/>
            </a:br>
            <a:r>
              <a:rPr lang="en-US" dirty="0"/>
              <a:t>/Overpass Rd.</a:t>
            </a:r>
          </a:p>
          <a:p>
            <a:pPr lvl="1"/>
            <a:r>
              <a:rPr lang="en-US" dirty="0"/>
              <a:t>Rancho Goleta (Mobile Home Park)</a:t>
            </a:r>
          </a:p>
          <a:p>
            <a:pPr lvl="1"/>
            <a:r>
              <a:rPr lang="en-US" dirty="0"/>
              <a:t>Sumida Gardens</a:t>
            </a:r>
          </a:p>
          <a:p>
            <a:pPr lvl="1"/>
            <a:r>
              <a:rPr lang="en-US" dirty="0" err="1"/>
              <a:t>Winslowe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C3807-BCA9-4287-B3CC-421349943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25" y="914400"/>
            <a:ext cx="5154836" cy="4495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B4A00DC-D1C0-4970-A3F6-FD15DE814A10}"/>
              </a:ext>
            </a:extLst>
          </p:cNvPr>
          <p:cNvSpPr/>
          <p:nvPr/>
        </p:nvSpPr>
        <p:spPr>
          <a:xfrm rot="18191352">
            <a:off x="5643931" y="1608535"/>
            <a:ext cx="1368478" cy="614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4F0EBD-436F-4F6E-8F89-DB0E1A2C7AF8}"/>
              </a:ext>
            </a:extLst>
          </p:cNvPr>
          <p:cNvSpPr/>
          <p:nvPr/>
        </p:nvSpPr>
        <p:spPr>
          <a:xfrm>
            <a:off x="7848599" y="1090788"/>
            <a:ext cx="682753" cy="890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1C87FB-F51A-4AAD-A322-580FFE95035F}"/>
              </a:ext>
            </a:extLst>
          </p:cNvPr>
          <p:cNvSpPr/>
          <p:nvPr/>
        </p:nvSpPr>
        <p:spPr>
          <a:xfrm>
            <a:off x="4648201" y="4343400"/>
            <a:ext cx="901434" cy="1041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330400-4D28-4EE5-85A3-24230031D847}"/>
              </a:ext>
            </a:extLst>
          </p:cNvPr>
          <p:cNvSpPr/>
          <p:nvPr/>
        </p:nvSpPr>
        <p:spPr>
          <a:xfrm>
            <a:off x="6829856" y="1752600"/>
            <a:ext cx="901434" cy="5970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266BE7-C6B4-494C-BBC2-8DC8BF484D09}"/>
              </a:ext>
            </a:extLst>
          </p:cNvPr>
          <p:cNvSpPr/>
          <p:nvPr/>
        </p:nvSpPr>
        <p:spPr>
          <a:xfrm>
            <a:off x="4800600" y="2990666"/>
            <a:ext cx="783154" cy="5970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128E57-6C9C-41AF-B128-8A0A137C6EC8}"/>
              </a:ext>
            </a:extLst>
          </p:cNvPr>
          <p:cNvSpPr/>
          <p:nvPr/>
        </p:nvSpPr>
        <p:spPr>
          <a:xfrm>
            <a:off x="3576523" y="1447800"/>
            <a:ext cx="2335962" cy="1542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5898</TotalTime>
  <Words>421</Words>
  <Application>Microsoft Office PowerPoint</Application>
  <PresentationFormat>On-screen Show (4:3)</PresentationFormat>
  <Paragraphs>84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Garamond</vt:lpstr>
      <vt:lpstr>Tw Cen MT</vt:lpstr>
      <vt:lpstr>Wingdings</vt:lpstr>
      <vt:lpstr>Wingdings 2</vt:lpstr>
      <vt:lpstr>Median</vt:lpstr>
      <vt:lpstr>Communities of Interest &amp; Neighborhoods Identified by the City Council</vt:lpstr>
      <vt:lpstr>Communities of Interest</vt:lpstr>
      <vt:lpstr>Communities of Interest</vt:lpstr>
      <vt:lpstr>Communities of Interest</vt:lpstr>
      <vt:lpstr>Communities of Interest</vt:lpstr>
      <vt:lpstr>Neighborhoods (Central Area)</vt:lpstr>
      <vt:lpstr>Neighborhoods (Northeast Area)</vt:lpstr>
      <vt:lpstr>Neighborhoods (Northwest Area)</vt:lpstr>
      <vt:lpstr>Neighborhoods (Old Town)</vt:lpstr>
      <vt:lpstr>Neighborhoods (Southwest Area)</vt:lpstr>
    </vt:vector>
  </TitlesOfParts>
  <Company>Claremont McKenna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NDC Presentation</dc:title>
  <dc:creator>Douglas Johnson</dc:creator>
  <cp:lastModifiedBy>Daniel Phillips</cp:lastModifiedBy>
  <cp:revision>446</cp:revision>
  <cp:lastPrinted>2017-05-23T05:26:42Z</cp:lastPrinted>
  <dcterms:created xsi:type="dcterms:W3CDTF">2011-05-19T00:29:13Z</dcterms:created>
  <dcterms:modified xsi:type="dcterms:W3CDTF">2021-12-17T23:50:51Z</dcterms:modified>
</cp:coreProperties>
</file>