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4"/>
  </p:notesMasterIdLst>
  <p:handoutMasterIdLst>
    <p:handoutMasterId r:id="rId25"/>
  </p:handoutMasterIdLst>
  <p:sldIdLst>
    <p:sldId id="256" r:id="rId2"/>
    <p:sldId id="257" r:id="rId3"/>
    <p:sldId id="260" r:id="rId4"/>
    <p:sldId id="297" r:id="rId5"/>
    <p:sldId id="285" r:id="rId6"/>
    <p:sldId id="298" r:id="rId7"/>
    <p:sldId id="261" r:id="rId8"/>
    <p:sldId id="264" r:id="rId9"/>
    <p:sldId id="299" r:id="rId10"/>
    <p:sldId id="286" r:id="rId11"/>
    <p:sldId id="287" r:id="rId12"/>
    <p:sldId id="288" r:id="rId13"/>
    <p:sldId id="289" r:id="rId14"/>
    <p:sldId id="291" r:id="rId15"/>
    <p:sldId id="296" r:id="rId16"/>
    <p:sldId id="294" r:id="rId17"/>
    <p:sldId id="293" r:id="rId18"/>
    <p:sldId id="292" r:id="rId19"/>
    <p:sldId id="282" r:id="rId20"/>
    <p:sldId id="300" r:id="rId21"/>
    <p:sldId id="301" r:id="rId22"/>
    <p:sldId id="281" r:id="rId23"/>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FFFF99"/>
    <a:srgbClr val="C13F3F"/>
    <a:srgbClr val="D92121"/>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80" autoAdjust="0"/>
    <p:restoredTop sz="96357" autoAdjust="0"/>
  </p:normalViewPr>
  <p:slideViewPr>
    <p:cSldViewPr>
      <p:cViewPr varScale="1">
        <p:scale>
          <a:sx n="86" d="100"/>
          <a:sy n="86" d="100"/>
        </p:scale>
        <p:origin x="1512" y="77"/>
      </p:cViewPr>
      <p:guideLst>
        <p:guide orient="horz" pos="2160"/>
        <p:guide pos="2880"/>
      </p:guideLst>
    </p:cSldViewPr>
  </p:slideViewPr>
  <p:outlineViewPr>
    <p:cViewPr>
      <p:scale>
        <a:sx n="33" d="100"/>
        <a:sy n="33" d="100"/>
      </p:scale>
      <p:origin x="0" y="-19164"/>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59" d="100"/>
          <a:sy n="59" d="100"/>
        </p:scale>
        <p:origin x="3142" y="4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5"/>
            <a:ext cx="3170248" cy="480223"/>
          </a:xfrm>
          <a:prstGeom prst="rect">
            <a:avLst/>
          </a:prstGeom>
        </p:spPr>
        <p:txBody>
          <a:bodyPr vert="horz" lIns="94039" tIns="47020" rIns="94039" bIns="47020" rtlCol="0"/>
          <a:lstStyle>
            <a:lvl1pPr algn="l">
              <a:defRPr sz="1200"/>
            </a:lvl1pPr>
          </a:lstStyle>
          <a:p>
            <a:endParaRPr lang="en-US" dirty="0"/>
          </a:p>
        </p:txBody>
      </p:sp>
      <p:sp>
        <p:nvSpPr>
          <p:cNvPr id="3" name="Date Placeholder 2"/>
          <p:cNvSpPr>
            <a:spLocks noGrp="1"/>
          </p:cNvSpPr>
          <p:nvPr>
            <p:ph type="dt" sz="quarter" idx="1"/>
          </p:nvPr>
        </p:nvSpPr>
        <p:spPr>
          <a:xfrm>
            <a:off x="4143313" y="5"/>
            <a:ext cx="3170248" cy="480223"/>
          </a:xfrm>
          <a:prstGeom prst="rect">
            <a:avLst/>
          </a:prstGeom>
        </p:spPr>
        <p:txBody>
          <a:bodyPr vert="horz" lIns="94039" tIns="47020" rIns="94039" bIns="47020" rtlCol="0"/>
          <a:lstStyle>
            <a:lvl1pPr algn="r">
              <a:defRPr sz="1200"/>
            </a:lvl1pPr>
          </a:lstStyle>
          <a:p>
            <a:fld id="{4F0938CC-CE79-4435-A706-83705538FAFE}" type="datetimeFigureOut">
              <a:rPr lang="en-US" smtClean="0"/>
              <a:pPr/>
              <a:t>11/4/2021</a:t>
            </a:fld>
            <a:endParaRPr lang="en-US" dirty="0"/>
          </a:p>
        </p:txBody>
      </p:sp>
      <p:sp>
        <p:nvSpPr>
          <p:cNvPr id="4" name="Footer Placeholder 3"/>
          <p:cNvSpPr>
            <a:spLocks noGrp="1"/>
          </p:cNvSpPr>
          <p:nvPr>
            <p:ph type="ftr" sz="quarter" idx="2"/>
          </p:nvPr>
        </p:nvSpPr>
        <p:spPr>
          <a:xfrm>
            <a:off x="0" y="9119354"/>
            <a:ext cx="3170248" cy="480223"/>
          </a:xfrm>
          <a:prstGeom prst="rect">
            <a:avLst/>
          </a:prstGeom>
        </p:spPr>
        <p:txBody>
          <a:bodyPr vert="horz" lIns="94039" tIns="47020" rIns="94039" bIns="470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3313" y="9119354"/>
            <a:ext cx="3170248" cy="480223"/>
          </a:xfrm>
          <a:prstGeom prst="rect">
            <a:avLst/>
          </a:prstGeom>
        </p:spPr>
        <p:txBody>
          <a:bodyPr vert="horz" lIns="94039" tIns="47020" rIns="94039" bIns="47020" rtlCol="0" anchor="b"/>
          <a:lstStyle>
            <a:lvl1pPr algn="r">
              <a:defRPr sz="1200"/>
            </a:lvl1pPr>
          </a:lstStyle>
          <a:p>
            <a:fld id="{D669F728-D530-4620-B9D3-C4599D173138}" type="slidenum">
              <a:rPr lang="en-US" smtClean="0"/>
              <a:pPr/>
              <a:t>‹#›</a:t>
            </a:fld>
            <a:endParaRPr lang="en-US" dirty="0"/>
          </a:p>
        </p:txBody>
      </p:sp>
    </p:spTree>
    <p:extLst>
      <p:ext uri="{BB962C8B-B14F-4D97-AF65-F5344CB8AC3E}">
        <p14:creationId xmlns:p14="http://schemas.microsoft.com/office/powerpoint/2010/main" val="20429986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5"/>
            <a:ext cx="3170248" cy="480223"/>
          </a:xfrm>
          <a:prstGeom prst="rect">
            <a:avLst/>
          </a:prstGeom>
        </p:spPr>
        <p:txBody>
          <a:bodyPr vert="horz" lIns="94039" tIns="47020" rIns="94039" bIns="47020" rtlCol="0"/>
          <a:lstStyle>
            <a:lvl1pPr algn="l">
              <a:defRPr sz="1200"/>
            </a:lvl1pPr>
          </a:lstStyle>
          <a:p>
            <a:endParaRPr lang="en-US" dirty="0"/>
          </a:p>
        </p:txBody>
      </p:sp>
      <p:sp>
        <p:nvSpPr>
          <p:cNvPr id="3" name="Date Placeholder 2"/>
          <p:cNvSpPr>
            <a:spLocks noGrp="1"/>
          </p:cNvSpPr>
          <p:nvPr>
            <p:ph type="dt" idx="1"/>
          </p:nvPr>
        </p:nvSpPr>
        <p:spPr>
          <a:xfrm>
            <a:off x="4143313" y="5"/>
            <a:ext cx="3170248" cy="480223"/>
          </a:xfrm>
          <a:prstGeom prst="rect">
            <a:avLst/>
          </a:prstGeom>
        </p:spPr>
        <p:txBody>
          <a:bodyPr vert="horz" lIns="94039" tIns="47020" rIns="94039" bIns="47020" rtlCol="0"/>
          <a:lstStyle>
            <a:lvl1pPr algn="r">
              <a:defRPr sz="1200"/>
            </a:lvl1pPr>
          </a:lstStyle>
          <a:p>
            <a:fld id="{D67B964A-190D-4150-B132-A0F976DCD8AC}" type="datetimeFigureOut">
              <a:rPr lang="en-US" smtClean="0"/>
              <a:pPr/>
              <a:t>11/4/2021</a:t>
            </a:fld>
            <a:endParaRPr lang="en-US" dirty="0"/>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4039" tIns="47020" rIns="94039" bIns="47020" rtlCol="0" anchor="ctr"/>
          <a:lstStyle/>
          <a:p>
            <a:endParaRPr lang="en-US" dirty="0"/>
          </a:p>
        </p:txBody>
      </p:sp>
      <p:sp>
        <p:nvSpPr>
          <p:cNvPr id="5" name="Notes Placeholder 4"/>
          <p:cNvSpPr>
            <a:spLocks noGrp="1"/>
          </p:cNvSpPr>
          <p:nvPr>
            <p:ph type="body" sz="quarter" idx="3"/>
          </p:nvPr>
        </p:nvSpPr>
        <p:spPr>
          <a:xfrm>
            <a:off x="731853" y="4561307"/>
            <a:ext cx="5851504" cy="4320377"/>
          </a:xfrm>
          <a:prstGeom prst="rect">
            <a:avLst/>
          </a:prstGeom>
        </p:spPr>
        <p:txBody>
          <a:bodyPr vert="horz" lIns="94039" tIns="47020" rIns="94039" bIns="470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354"/>
            <a:ext cx="3170248" cy="480223"/>
          </a:xfrm>
          <a:prstGeom prst="rect">
            <a:avLst/>
          </a:prstGeom>
        </p:spPr>
        <p:txBody>
          <a:bodyPr vert="horz" lIns="94039" tIns="47020" rIns="94039" bIns="470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313" y="9119354"/>
            <a:ext cx="3170248" cy="480223"/>
          </a:xfrm>
          <a:prstGeom prst="rect">
            <a:avLst/>
          </a:prstGeom>
        </p:spPr>
        <p:txBody>
          <a:bodyPr vert="horz" lIns="94039" tIns="47020" rIns="94039" bIns="47020" rtlCol="0" anchor="b"/>
          <a:lstStyle>
            <a:lvl1pPr algn="r">
              <a:defRPr sz="1200"/>
            </a:lvl1pPr>
          </a:lstStyle>
          <a:p>
            <a:fld id="{25FD98E6-C4B7-402B-9B62-381BA5333BEA}" type="slidenum">
              <a:rPr lang="en-US" smtClean="0"/>
              <a:pPr/>
              <a:t>‹#›</a:t>
            </a:fld>
            <a:endParaRPr lang="en-US" dirty="0"/>
          </a:p>
        </p:txBody>
      </p:sp>
    </p:spTree>
    <p:extLst>
      <p:ext uri="{BB962C8B-B14F-4D97-AF65-F5344CB8AC3E}">
        <p14:creationId xmlns:p14="http://schemas.microsoft.com/office/powerpoint/2010/main" val="4245470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FFFFFF"/>
        </a:solidFill>
        <a:effectLst/>
      </p:bgPr>
    </p:bg>
    <p:spTree>
      <p:nvGrpSpPr>
        <p:cNvPr id="1" name=""/>
        <p:cNvGrpSpPr/>
        <p:nvPr/>
      </p:nvGrpSpPr>
      <p:grpSpPr>
        <a:xfrm>
          <a:off x="0" y="0"/>
          <a:ext cx="0" cy="0"/>
          <a:chOff x="0" y="0"/>
          <a:chExt cx="0" cy="0"/>
        </a:xfrm>
      </p:grpSpPr>
      <p:sp>
        <p:nvSpPr>
          <p:cNvPr id="8" name="Title 7"/>
          <p:cNvSpPr>
            <a:spLocks noGrp="1"/>
          </p:cNvSpPr>
          <p:nvPr>
            <p:ph type="ctrTitle"/>
          </p:nvPr>
        </p:nvSpPr>
        <p:spPr>
          <a:xfrm>
            <a:off x="-2875" y="3962400"/>
            <a:ext cx="9133935" cy="1828800"/>
          </a:xfrm>
        </p:spPr>
        <p:txBody>
          <a:bodyPr anchor="b"/>
          <a:lstStyle>
            <a:lvl1pPr>
              <a:defRPr cap="none" baseline="0">
                <a:solidFill>
                  <a:srgbClr val="002060"/>
                </a:solidFill>
              </a:defRPr>
            </a:lvl1pPr>
          </a:lstStyle>
          <a:p>
            <a:r>
              <a:rPr kumimoji="0" lang="en-US" dirty="0"/>
              <a:t>Click to edit Master title style</a:t>
            </a:r>
          </a:p>
        </p:txBody>
      </p:sp>
      <p:cxnSp>
        <p:nvCxnSpPr>
          <p:cNvPr id="3" name="Straight Connector 2"/>
          <p:cNvCxnSpPr/>
          <p:nvPr userDrawn="1"/>
        </p:nvCxnSpPr>
        <p:spPr>
          <a:xfrm>
            <a:off x="-1905000" y="1524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AEA8D14-E5DC-4009-8ABE-E113074D3533}"/>
              </a:ext>
            </a:extLst>
          </p:cNvPr>
          <p:cNvCxnSpPr>
            <a:cxnSpLocks/>
          </p:cNvCxnSpPr>
          <p:nvPr userDrawn="1"/>
        </p:nvCxnSpPr>
        <p:spPr>
          <a:xfrm>
            <a:off x="1295400" y="6360318"/>
            <a:ext cx="7838536" cy="0"/>
          </a:xfrm>
          <a:prstGeom prst="line">
            <a:avLst/>
          </a:prstGeom>
          <a:ln w="15875">
            <a:solidFill>
              <a:srgbClr val="C80000">
                <a:alpha val="54902"/>
              </a:srgbClr>
            </a:solidFill>
          </a:ln>
        </p:spPr>
        <p:style>
          <a:lnRef idx="1">
            <a:schemeClr val="accent2"/>
          </a:lnRef>
          <a:fillRef idx="0">
            <a:schemeClr val="accent2"/>
          </a:fillRef>
          <a:effectRef idx="0">
            <a:schemeClr val="accent2"/>
          </a:effectRef>
          <a:fontRef idx="minor">
            <a:schemeClr val="tx1"/>
          </a:fontRef>
        </p:style>
      </p:cxnSp>
      <p:pic>
        <p:nvPicPr>
          <p:cNvPr id="15" name="Picture 14">
            <a:extLst>
              <a:ext uri="{FF2B5EF4-FFF2-40B4-BE49-F238E27FC236}">
                <a16:creationId xmlns:a16="http://schemas.microsoft.com/office/drawing/2014/main" id="{0D75C59B-2226-4C9A-BA5C-475C2A35C4D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15385"/>
          <a:stretch/>
        </p:blipFill>
        <p:spPr>
          <a:xfrm>
            <a:off x="10065" y="6019800"/>
            <a:ext cx="1371396" cy="838200"/>
          </a:xfrm>
          <a:prstGeom prst="rect">
            <a:avLst/>
          </a:prstGeom>
        </p:spPr>
      </p:pic>
      <p:sp>
        <p:nvSpPr>
          <p:cNvPr id="16" name="Slide Number Placeholder 5">
            <a:extLst>
              <a:ext uri="{FF2B5EF4-FFF2-40B4-BE49-F238E27FC236}">
                <a16:creationId xmlns:a16="http://schemas.microsoft.com/office/drawing/2014/main" id="{B3CDF360-C7B3-49D5-81D7-6D9D54264E47}"/>
              </a:ext>
            </a:extLst>
          </p:cNvPr>
          <p:cNvSpPr txBox="1">
            <a:spLocks/>
          </p:cNvSpPr>
          <p:nvPr userDrawn="1"/>
        </p:nvSpPr>
        <p:spPr>
          <a:xfrm>
            <a:off x="8600536" y="6360317"/>
            <a:ext cx="533400" cy="497683"/>
          </a:xfrm>
          <a:prstGeom prst="rect">
            <a:avLst/>
          </a:prstGeom>
          <a:solidFill>
            <a:srgbClr val="D92121"/>
          </a:solidFill>
        </p:spPr>
        <p:txBody>
          <a:bodyPr vert="horz" anchor="ctr" anchorCtr="0">
            <a:normAutofit/>
          </a:bodyP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0AB23B-9BF0-489E-A8C2-70A75979535F}" type="slidenum">
              <a:rPr lang="en-US" smtClean="0"/>
              <a:pPr/>
              <a:t>‹#›</a:t>
            </a:fld>
            <a:endParaRPr lang="en-US" dirty="0"/>
          </a:p>
        </p:txBody>
      </p:sp>
      <p:sp>
        <p:nvSpPr>
          <p:cNvPr id="17" name="Date Placeholder 13">
            <a:extLst>
              <a:ext uri="{FF2B5EF4-FFF2-40B4-BE49-F238E27FC236}">
                <a16:creationId xmlns:a16="http://schemas.microsoft.com/office/drawing/2014/main" id="{AEB9E3C3-A590-43C8-8AF5-AAE4C2A44E86}"/>
              </a:ext>
            </a:extLst>
          </p:cNvPr>
          <p:cNvSpPr>
            <a:spLocks noGrp="1"/>
          </p:cNvSpPr>
          <p:nvPr>
            <p:ph type="dt" sz="half" idx="2"/>
          </p:nvPr>
        </p:nvSpPr>
        <p:spPr>
          <a:xfrm>
            <a:off x="5933536" y="6411594"/>
            <a:ext cx="2667000" cy="365125"/>
          </a:xfrm>
          <a:prstGeom prst="rect">
            <a:avLst/>
          </a:prstGeom>
        </p:spPr>
        <p:txBody>
          <a:bodyPr vert="horz" anchor="ctr" anchorCtr="0"/>
          <a:lstStyle>
            <a:lvl1pPr algn="r" eaLnBrk="1" latinLnBrk="0" hangingPunct="1">
              <a:defRPr kumimoji="0" sz="1400">
                <a:solidFill>
                  <a:schemeClr val="bg1"/>
                </a:solidFill>
                <a:latin typeface="Garamond" pitchFamily="18" charset="0"/>
              </a:defRPr>
            </a:lvl1pPr>
          </a:lstStyle>
          <a:p>
            <a:r>
              <a:rPr lang="en-US"/>
              <a:t>November 4, 2021</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rmAutofit/>
          </a:bodyPr>
          <a:lstStyle>
            <a:lvl1pPr>
              <a:defRPr sz="4400">
                <a:latin typeface="Garamond" pitchFamily="18" charset="0"/>
              </a:defRPr>
            </a:lvl1pPr>
          </a:lstStyle>
          <a:p>
            <a:r>
              <a:rPr kumimoji="0" lang="en-US" dirty="0"/>
              <a:t>Click to edit Master title style</a:t>
            </a:r>
          </a:p>
        </p:txBody>
      </p:sp>
      <p:sp>
        <p:nvSpPr>
          <p:cNvPr id="8" name="Content Placeholder 7"/>
          <p:cNvSpPr>
            <a:spLocks noGrp="1"/>
          </p:cNvSpPr>
          <p:nvPr>
            <p:ph sz="quarter" idx="1"/>
          </p:nvPr>
        </p:nvSpPr>
        <p:spPr>
          <a:xfrm>
            <a:off x="612648" y="990600"/>
            <a:ext cx="8153400" cy="5105400"/>
          </a:xfrm>
        </p:spPr>
        <p:txBody>
          <a:bodyPr>
            <a:normAutofit/>
          </a:bodyPr>
          <a:lstStyle>
            <a:lvl1pPr>
              <a:defRPr sz="2800">
                <a:latin typeface="Garamond" pitchFamily="18" charset="0"/>
              </a:defRPr>
            </a:lvl1pPr>
            <a:lvl2pPr>
              <a:defRPr sz="2400">
                <a:latin typeface="Garamond" pitchFamily="18" charset="0"/>
              </a:defRPr>
            </a:lvl2pPr>
            <a:lvl3pPr>
              <a:defRPr sz="2000">
                <a:latin typeface="Garamond" pitchFamily="18" charset="0"/>
              </a:defRPr>
            </a:lvl3pPr>
            <a:lvl4pPr>
              <a:defRPr sz="1800">
                <a:latin typeface="Garamond" pitchFamily="18" charset="0"/>
              </a:defRPr>
            </a:lvl4pPr>
            <a:lvl5pPr>
              <a:defRPr sz="1800">
                <a:latin typeface="Garamond" pitchFamily="18" charset="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9" name="Date Placeholder 13">
            <a:extLst>
              <a:ext uri="{FF2B5EF4-FFF2-40B4-BE49-F238E27FC236}">
                <a16:creationId xmlns:a16="http://schemas.microsoft.com/office/drawing/2014/main" id="{A087DD9F-A4A9-4654-A7DD-2A17E56F19CD}"/>
              </a:ext>
            </a:extLst>
          </p:cNvPr>
          <p:cNvSpPr>
            <a:spLocks noGrp="1"/>
          </p:cNvSpPr>
          <p:nvPr>
            <p:ph type="dt" sz="half" idx="2"/>
          </p:nvPr>
        </p:nvSpPr>
        <p:spPr>
          <a:xfrm>
            <a:off x="5933536" y="6411594"/>
            <a:ext cx="2667000" cy="365125"/>
          </a:xfrm>
          <a:prstGeom prst="rect">
            <a:avLst/>
          </a:prstGeom>
        </p:spPr>
        <p:txBody>
          <a:bodyPr vert="horz" anchor="ctr" anchorCtr="0"/>
          <a:lstStyle>
            <a:lvl1pPr algn="r" eaLnBrk="1" latinLnBrk="0" hangingPunct="1">
              <a:defRPr kumimoji="0" sz="1400">
                <a:solidFill>
                  <a:schemeClr val="tx1"/>
                </a:solidFill>
                <a:latin typeface="Garamond" pitchFamily="18" charset="0"/>
              </a:defRPr>
            </a:lvl1pPr>
          </a:lstStyle>
          <a:p>
            <a:r>
              <a:rPr lang="en-US"/>
              <a:t>November 4, 2021</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10443" y="2718275"/>
            <a:ext cx="7123113" cy="1673225"/>
          </a:xfrm>
        </p:spPr>
        <p:txBody>
          <a:bodyPr anchor="t"/>
          <a:lstStyle>
            <a:lvl1pPr marL="0" indent="0" algn="ctr">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10065" y="1600200"/>
            <a:ext cx="9133935"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000" b="1" dirty="0">
              <a:latin typeface="Garamond" panose="02020404030301010803" pitchFamily="18" charset="0"/>
            </a:endParaRPr>
          </a:p>
        </p:txBody>
      </p:sp>
      <p:sp>
        <p:nvSpPr>
          <p:cNvPr id="2" name="Title 1"/>
          <p:cNvSpPr>
            <a:spLocks noGrp="1"/>
          </p:cNvSpPr>
          <p:nvPr>
            <p:ph type="title"/>
          </p:nvPr>
        </p:nvSpPr>
        <p:spPr>
          <a:xfrm>
            <a:off x="0" y="1600200"/>
            <a:ext cx="8991600" cy="990600"/>
          </a:xfrm>
        </p:spPr>
        <p:txBody>
          <a:bodyPr/>
          <a:lstStyle>
            <a:lvl1pPr algn="ctr">
              <a:buNone/>
              <a:defRPr sz="4400" b="0" cap="none">
                <a:solidFill>
                  <a:srgbClr val="FFFFFF"/>
                </a:solidFill>
              </a:defRPr>
            </a:lvl1pPr>
          </a:lstStyle>
          <a:p>
            <a:r>
              <a:rPr kumimoji="0" lang="en-US" dirty="0"/>
              <a:t>Click to edit Master title style</a:t>
            </a:r>
          </a:p>
        </p:txBody>
      </p:sp>
      <p:sp>
        <p:nvSpPr>
          <p:cNvPr id="11" name="Date Placeholder 13">
            <a:extLst>
              <a:ext uri="{FF2B5EF4-FFF2-40B4-BE49-F238E27FC236}">
                <a16:creationId xmlns:a16="http://schemas.microsoft.com/office/drawing/2014/main" id="{FCC66BDB-479C-425F-A0DE-FBA1C4F5B99A}"/>
              </a:ext>
            </a:extLst>
          </p:cNvPr>
          <p:cNvSpPr>
            <a:spLocks noGrp="1"/>
          </p:cNvSpPr>
          <p:nvPr>
            <p:ph type="dt" sz="half" idx="2"/>
          </p:nvPr>
        </p:nvSpPr>
        <p:spPr>
          <a:xfrm>
            <a:off x="5933536" y="6411594"/>
            <a:ext cx="2667000" cy="365125"/>
          </a:xfrm>
          <a:prstGeom prst="rect">
            <a:avLst/>
          </a:prstGeom>
        </p:spPr>
        <p:txBody>
          <a:bodyPr vert="horz" anchor="ctr" anchorCtr="0"/>
          <a:lstStyle>
            <a:lvl1pPr algn="r" eaLnBrk="1" latinLnBrk="0" hangingPunct="1">
              <a:defRPr kumimoji="0" sz="1400">
                <a:solidFill>
                  <a:schemeClr val="tx1"/>
                </a:solidFill>
                <a:latin typeface="Garamond" pitchFamily="18" charset="0"/>
              </a:defRPr>
            </a:lvl1pPr>
          </a:lstStyle>
          <a:p>
            <a:r>
              <a:rPr lang="en-US"/>
              <a:t>November 4, 2021</a:t>
            </a:r>
            <a:endParaRPr lang="en-US" dirty="0"/>
          </a:p>
        </p:txBody>
      </p:sp>
      <p:cxnSp>
        <p:nvCxnSpPr>
          <p:cNvPr id="15" name="Straight Connector 14">
            <a:extLst>
              <a:ext uri="{FF2B5EF4-FFF2-40B4-BE49-F238E27FC236}">
                <a16:creationId xmlns:a16="http://schemas.microsoft.com/office/drawing/2014/main" id="{C630E0A3-BC75-4EC2-B96D-C99E4CC6620B}"/>
              </a:ext>
            </a:extLst>
          </p:cNvPr>
          <p:cNvCxnSpPr>
            <a:cxnSpLocks/>
          </p:cNvCxnSpPr>
          <p:nvPr userDrawn="1"/>
        </p:nvCxnSpPr>
        <p:spPr>
          <a:xfrm>
            <a:off x="1295400" y="6360318"/>
            <a:ext cx="7838536" cy="0"/>
          </a:xfrm>
          <a:prstGeom prst="line">
            <a:avLst/>
          </a:prstGeom>
          <a:ln w="15875">
            <a:solidFill>
              <a:srgbClr val="C80000">
                <a:alpha val="54902"/>
              </a:srgbClr>
            </a:solidFill>
          </a:ln>
        </p:spPr>
        <p:style>
          <a:lnRef idx="1">
            <a:schemeClr val="accent2"/>
          </a:lnRef>
          <a:fillRef idx="0">
            <a:schemeClr val="accent2"/>
          </a:fillRef>
          <a:effectRef idx="0">
            <a:schemeClr val="accent2"/>
          </a:effectRef>
          <a:fontRef idx="minor">
            <a:schemeClr val="tx1"/>
          </a:fontRef>
        </p:style>
      </p:cxnSp>
      <p:pic>
        <p:nvPicPr>
          <p:cNvPr id="16" name="Picture 15">
            <a:extLst>
              <a:ext uri="{FF2B5EF4-FFF2-40B4-BE49-F238E27FC236}">
                <a16:creationId xmlns:a16="http://schemas.microsoft.com/office/drawing/2014/main" id="{A6D8E689-AD31-4B85-84FE-1080505B555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15385"/>
          <a:stretch/>
        </p:blipFill>
        <p:spPr>
          <a:xfrm>
            <a:off x="10065" y="6019800"/>
            <a:ext cx="1371396" cy="838200"/>
          </a:xfrm>
          <a:prstGeom prst="rect">
            <a:avLst/>
          </a:prstGeom>
        </p:spPr>
      </p:pic>
      <p:sp>
        <p:nvSpPr>
          <p:cNvPr id="17" name="Slide Number Placeholder 5">
            <a:extLst>
              <a:ext uri="{FF2B5EF4-FFF2-40B4-BE49-F238E27FC236}">
                <a16:creationId xmlns:a16="http://schemas.microsoft.com/office/drawing/2014/main" id="{A806211B-1D5E-4146-BED0-7EC3D4207D5E}"/>
              </a:ext>
            </a:extLst>
          </p:cNvPr>
          <p:cNvSpPr txBox="1">
            <a:spLocks/>
          </p:cNvSpPr>
          <p:nvPr userDrawn="1"/>
        </p:nvSpPr>
        <p:spPr>
          <a:xfrm>
            <a:off x="8600536" y="6360317"/>
            <a:ext cx="533400" cy="497683"/>
          </a:xfrm>
          <a:prstGeom prst="rect">
            <a:avLst/>
          </a:prstGeom>
          <a:solidFill>
            <a:srgbClr val="D92121"/>
          </a:solidFill>
        </p:spPr>
        <p:txBody>
          <a:bodyPr vert="horz" anchor="ctr" anchorCtr="0">
            <a:normAutofit/>
          </a:bodyP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0AB23B-9BF0-489E-A8C2-70A75979535F}"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lvl1pPr algn="ctr">
              <a:defRPr/>
            </a:lvl1pPr>
          </a:lstStyle>
          <a:p>
            <a:r>
              <a:rPr kumimoji="0" lang="en-US" dirty="0"/>
              <a:t>Click to edit Master title style</a:t>
            </a:r>
          </a:p>
        </p:txBody>
      </p:sp>
      <p:sp>
        <p:nvSpPr>
          <p:cNvPr id="9" name="Content Placeholder 8"/>
          <p:cNvSpPr>
            <a:spLocks noGrp="1"/>
          </p:cNvSpPr>
          <p:nvPr>
            <p:ph sz="quarter" idx="1"/>
          </p:nvPr>
        </p:nvSpPr>
        <p:spPr>
          <a:xfrm>
            <a:off x="336699" y="914400"/>
            <a:ext cx="3886200" cy="5105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572000" y="914400"/>
            <a:ext cx="3886200" cy="5105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a:xfrm>
            <a:off x="5943600" y="6446837"/>
            <a:ext cx="2667000" cy="365125"/>
          </a:xfrm>
        </p:spPr>
        <p:txBody>
          <a:bodyPr rtlCol="0"/>
          <a:lstStyle>
            <a:lvl1pPr algn="r">
              <a:defRPr sz="1400">
                <a:solidFill>
                  <a:schemeClr val="tx1"/>
                </a:solidFill>
              </a:defRPr>
            </a:lvl1pPr>
          </a:lstStyle>
          <a:p>
            <a:r>
              <a:rPr lang="en-US"/>
              <a:t>November 4, 2021</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69950"/>
          </a:xfrm>
        </p:spPr>
        <p:txBody>
          <a:bodyPr anchor="ctr"/>
          <a:lstStyle>
            <a:lvl1pPr>
              <a:defRPr/>
            </a:lvl1pPr>
          </a:lstStyle>
          <a:p>
            <a:r>
              <a:rPr kumimoji="0" lang="en-US" dirty="0"/>
              <a:t>Click to edit Master title style</a:t>
            </a:r>
          </a:p>
        </p:txBody>
      </p:sp>
      <p:sp>
        <p:nvSpPr>
          <p:cNvPr id="11" name="Content Placeholder 10"/>
          <p:cNvSpPr>
            <a:spLocks noGrp="1"/>
          </p:cNvSpPr>
          <p:nvPr>
            <p:ph sz="quarter" idx="2"/>
          </p:nvPr>
        </p:nvSpPr>
        <p:spPr>
          <a:xfrm>
            <a:off x="523336" y="1591692"/>
            <a:ext cx="3886200" cy="4504307"/>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714336" y="1591693"/>
            <a:ext cx="3886200" cy="4504306"/>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0" name="Date Placeholder 9"/>
          <p:cNvSpPr>
            <a:spLocks noGrp="1"/>
          </p:cNvSpPr>
          <p:nvPr>
            <p:ph type="dt" sz="half" idx="15"/>
          </p:nvPr>
        </p:nvSpPr>
        <p:spPr/>
        <p:txBody>
          <a:bodyPr rtlCol="0"/>
          <a:lstStyle>
            <a:lvl1pPr>
              <a:defRPr>
                <a:solidFill>
                  <a:schemeClr val="tx1"/>
                </a:solidFill>
              </a:defRPr>
            </a:lvl1pPr>
          </a:lstStyle>
          <a:p>
            <a:r>
              <a:rPr lang="en-US"/>
              <a:t>November 4, 2021</a:t>
            </a:r>
            <a:endParaRPr lang="en-US" dirty="0"/>
          </a:p>
        </p:txBody>
      </p:sp>
      <p:sp>
        <p:nvSpPr>
          <p:cNvPr id="16" name="Text Placeholder 15"/>
          <p:cNvSpPr>
            <a:spLocks noGrp="1"/>
          </p:cNvSpPr>
          <p:nvPr>
            <p:ph type="body" sz="quarter" idx="1"/>
          </p:nvPr>
        </p:nvSpPr>
        <p:spPr>
          <a:xfrm>
            <a:off x="523336" y="905893"/>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714336" y="905893"/>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r>
              <a:rPr lang="en-US"/>
              <a:t>November 4, 2021</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13">
            <a:extLst>
              <a:ext uri="{FF2B5EF4-FFF2-40B4-BE49-F238E27FC236}">
                <a16:creationId xmlns:a16="http://schemas.microsoft.com/office/drawing/2014/main" id="{CCD744E3-F398-4247-B444-E2D9218E27FC}"/>
              </a:ext>
            </a:extLst>
          </p:cNvPr>
          <p:cNvSpPr>
            <a:spLocks noGrp="1"/>
          </p:cNvSpPr>
          <p:nvPr>
            <p:ph type="dt" sz="half" idx="2"/>
          </p:nvPr>
        </p:nvSpPr>
        <p:spPr>
          <a:xfrm>
            <a:off x="5933536" y="6411594"/>
            <a:ext cx="2667000" cy="365125"/>
          </a:xfrm>
          <a:prstGeom prst="rect">
            <a:avLst/>
          </a:prstGeom>
        </p:spPr>
        <p:txBody>
          <a:bodyPr vert="horz" anchor="ctr" anchorCtr="0"/>
          <a:lstStyle>
            <a:lvl1pPr algn="r" eaLnBrk="1" latinLnBrk="0" hangingPunct="1">
              <a:defRPr kumimoji="0" sz="1400">
                <a:solidFill>
                  <a:schemeClr val="tx1"/>
                </a:solidFill>
                <a:latin typeface="Garamond" pitchFamily="18" charset="0"/>
              </a:defRPr>
            </a:lvl1pPr>
          </a:lstStyle>
          <a:p>
            <a:r>
              <a:rPr lang="en-US"/>
              <a:t>November 4, 2021</a:t>
            </a:r>
            <a:endParaRPr lang="en-US" dirty="0"/>
          </a:p>
        </p:txBody>
      </p:sp>
      <p:cxnSp>
        <p:nvCxnSpPr>
          <p:cNvPr id="6" name="Straight Connector 5">
            <a:extLst>
              <a:ext uri="{FF2B5EF4-FFF2-40B4-BE49-F238E27FC236}">
                <a16:creationId xmlns:a16="http://schemas.microsoft.com/office/drawing/2014/main" id="{F4DC4317-A5EC-4823-9EF6-2ABB221BE4BE}"/>
              </a:ext>
            </a:extLst>
          </p:cNvPr>
          <p:cNvCxnSpPr>
            <a:cxnSpLocks/>
          </p:cNvCxnSpPr>
          <p:nvPr userDrawn="1"/>
        </p:nvCxnSpPr>
        <p:spPr>
          <a:xfrm>
            <a:off x="1295400" y="6360318"/>
            <a:ext cx="7838536" cy="0"/>
          </a:xfrm>
          <a:prstGeom prst="line">
            <a:avLst/>
          </a:prstGeom>
          <a:ln w="15875">
            <a:solidFill>
              <a:srgbClr val="C80000">
                <a:alpha val="54902"/>
              </a:srgbClr>
            </a:solidFill>
          </a:ln>
        </p:spPr>
        <p:style>
          <a:lnRef idx="1">
            <a:schemeClr val="accent2"/>
          </a:lnRef>
          <a:fillRef idx="0">
            <a:schemeClr val="accent2"/>
          </a:fillRef>
          <a:effectRef idx="0">
            <a:schemeClr val="accent2"/>
          </a:effectRef>
          <a:fontRef idx="minor">
            <a:schemeClr val="tx1"/>
          </a:fontRef>
        </p:style>
      </p:cxnSp>
      <p:pic>
        <p:nvPicPr>
          <p:cNvPr id="7" name="Picture 6">
            <a:extLst>
              <a:ext uri="{FF2B5EF4-FFF2-40B4-BE49-F238E27FC236}">
                <a16:creationId xmlns:a16="http://schemas.microsoft.com/office/drawing/2014/main" id="{9F0619B8-E720-4417-AEBA-2EA26859849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15385"/>
          <a:stretch/>
        </p:blipFill>
        <p:spPr>
          <a:xfrm>
            <a:off x="10065" y="6019800"/>
            <a:ext cx="1371396" cy="838200"/>
          </a:xfrm>
          <a:prstGeom prst="rect">
            <a:avLst/>
          </a:prstGeom>
        </p:spPr>
      </p:pic>
      <p:sp>
        <p:nvSpPr>
          <p:cNvPr id="8" name="Slide Number Placeholder 5">
            <a:extLst>
              <a:ext uri="{FF2B5EF4-FFF2-40B4-BE49-F238E27FC236}">
                <a16:creationId xmlns:a16="http://schemas.microsoft.com/office/drawing/2014/main" id="{FF3FFE94-DDE5-407D-A4F2-9F4CA7F4AE2B}"/>
              </a:ext>
            </a:extLst>
          </p:cNvPr>
          <p:cNvSpPr txBox="1">
            <a:spLocks/>
          </p:cNvSpPr>
          <p:nvPr userDrawn="1"/>
        </p:nvSpPr>
        <p:spPr>
          <a:xfrm>
            <a:off x="8600536" y="6360317"/>
            <a:ext cx="533400" cy="497683"/>
          </a:xfrm>
          <a:prstGeom prst="rect">
            <a:avLst/>
          </a:prstGeom>
          <a:solidFill>
            <a:srgbClr val="D92121"/>
          </a:solidFill>
        </p:spPr>
        <p:txBody>
          <a:bodyPr vert="horz" anchor="ctr" anchorCtr="0">
            <a:normAutofit/>
          </a:bodyP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0AB23B-9BF0-489E-A8C2-70A75979535F}"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69950"/>
          </a:xfrm>
        </p:spPr>
        <p:txBody>
          <a:bodyPr anchor="ctr"/>
          <a:lstStyle>
            <a:lvl1pPr algn="ctr">
              <a:buNone/>
              <a:defRPr sz="4400" b="0"/>
            </a:lvl1pPr>
          </a:lstStyle>
          <a:p>
            <a:r>
              <a:rPr kumimoji="0" lang="en-US" dirty="0"/>
              <a:t>Click to edit Master title style</a:t>
            </a:r>
          </a:p>
        </p:txBody>
      </p:sp>
      <p:sp>
        <p:nvSpPr>
          <p:cNvPr id="6" name="Date Placeholder 2">
            <a:extLst>
              <a:ext uri="{FF2B5EF4-FFF2-40B4-BE49-F238E27FC236}">
                <a16:creationId xmlns:a16="http://schemas.microsoft.com/office/drawing/2014/main" id="{200738F2-32D1-47E7-9AEF-9082EC3A59EA}"/>
              </a:ext>
            </a:extLst>
          </p:cNvPr>
          <p:cNvSpPr>
            <a:spLocks noGrp="1"/>
          </p:cNvSpPr>
          <p:nvPr>
            <p:ph type="dt" sz="half" idx="10"/>
          </p:nvPr>
        </p:nvSpPr>
        <p:spPr>
          <a:xfrm>
            <a:off x="5933536" y="6411594"/>
            <a:ext cx="2667000" cy="365125"/>
          </a:xfrm>
        </p:spPr>
        <p:txBody>
          <a:bodyPr/>
          <a:lstStyle/>
          <a:p>
            <a:r>
              <a:rPr lang="en-US"/>
              <a:t>November 4, 2021</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w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10064" y="-2619"/>
            <a:ext cx="9123871" cy="871299"/>
          </a:xfrm>
          <a:prstGeom prst="rect">
            <a:avLst/>
          </a:prstGeom>
        </p:spPr>
        <p:txBody>
          <a:bodyPr vert="horz" anchor="ctr">
            <a:normAutofit/>
          </a:bodyPr>
          <a:lstStyle/>
          <a:p>
            <a:r>
              <a:rPr kumimoji="0" lang="en-US" dirty="0"/>
              <a:t>Click to edit Master title style</a:t>
            </a:r>
          </a:p>
        </p:txBody>
      </p:sp>
      <p:sp>
        <p:nvSpPr>
          <p:cNvPr id="13" name="Text Placeholder 12"/>
          <p:cNvSpPr>
            <a:spLocks noGrp="1"/>
          </p:cNvSpPr>
          <p:nvPr>
            <p:ph type="body" idx="1"/>
          </p:nvPr>
        </p:nvSpPr>
        <p:spPr>
          <a:xfrm>
            <a:off x="612648" y="919954"/>
            <a:ext cx="8153400" cy="5206525"/>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4" name="Date Placeholder 13"/>
          <p:cNvSpPr>
            <a:spLocks noGrp="1"/>
          </p:cNvSpPr>
          <p:nvPr>
            <p:ph type="dt" sz="half" idx="2"/>
          </p:nvPr>
        </p:nvSpPr>
        <p:spPr>
          <a:xfrm>
            <a:off x="5933536" y="6411594"/>
            <a:ext cx="2667000" cy="365125"/>
          </a:xfrm>
          <a:prstGeom prst="rect">
            <a:avLst/>
          </a:prstGeom>
        </p:spPr>
        <p:txBody>
          <a:bodyPr vert="horz" anchor="ctr" anchorCtr="0"/>
          <a:lstStyle>
            <a:lvl1pPr algn="r" eaLnBrk="1" latinLnBrk="0" hangingPunct="1">
              <a:defRPr kumimoji="0" sz="1400">
                <a:solidFill>
                  <a:schemeClr val="tx2"/>
                </a:solidFill>
                <a:latin typeface="Garamond" pitchFamily="18" charset="0"/>
              </a:defRPr>
            </a:lvl1pPr>
          </a:lstStyle>
          <a:p>
            <a:r>
              <a:rPr lang="en-US"/>
              <a:t>November 4, 2021</a:t>
            </a:r>
            <a:endParaRPr lang="en-US" dirty="0"/>
          </a:p>
        </p:txBody>
      </p:sp>
      <p:cxnSp>
        <p:nvCxnSpPr>
          <p:cNvPr id="11" name="Straight Connector 10">
            <a:extLst>
              <a:ext uri="{FF2B5EF4-FFF2-40B4-BE49-F238E27FC236}">
                <a16:creationId xmlns:a16="http://schemas.microsoft.com/office/drawing/2014/main" id="{12D30FDD-1477-4E01-B6CC-012187FA9F22}"/>
              </a:ext>
            </a:extLst>
          </p:cNvPr>
          <p:cNvCxnSpPr>
            <a:cxnSpLocks/>
          </p:cNvCxnSpPr>
          <p:nvPr userDrawn="1"/>
        </p:nvCxnSpPr>
        <p:spPr>
          <a:xfrm>
            <a:off x="1295400" y="6360318"/>
            <a:ext cx="7838536" cy="0"/>
          </a:xfrm>
          <a:prstGeom prst="line">
            <a:avLst/>
          </a:prstGeom>
          <a:ln w="15875">
            <a:solidFill>
              <a:srgbClr val="C80000">
                <a:alpha val="54902"/>
              </a:srgbClr>
            </a:solidFill>
          </a:ln>
        </p:spPr>
        <p:style>
          <a:lnRef idx="1">
            <a:schemeClr val="accent2"/>
          </a:lnRef>
          <a:fillRef idx="0">
            <a:schemeClr val="accent2"/>
          </a:fillRef>
          <a:effectRef idx="0">
            <a:schemeClr val="accent2"/>
          </a:effectRef>
          <a:fontRef idx="minor">
            <a:schemeClr val="tx1"/>
          </a:fontRef>
        </p:style>
      </p:cxnSp>
      <p:pic>
        <p:nvPicPr>
          <p:cNvPr id="12" name="Picture 11">
            <a:extLst>
              <a:ext uri="{FF2B5EF4-FFF2-40B4-BE49-F238E27FC236}">
                <a16:creationId xmlns:a16="http://schemas.microsoft.com/office/drawing/2014/main" id="{61F6EC95-197A-48FC-B506-A733992C0D32}"/>
              </a:ext>
            </a:extLst>
          </p:cNvPr>
          <p:cNvPicPr>
            <a:picLocks noChangeAspect="1"/>
          </p:cNvPicPr>
          <p:nvPr userDrawn="1"/>
        </p:nvPicPr>
        <p:blipFill rotWithShape="1">
          <a:blip r:embed="rId10" cstate="print">
            <a:extLst>
              <a:ext uri="{28A0092B-C50C-407E-A947-70E740481C1C}">
                <a14:useLocalDpi xmlns:a14="http://schemas.microsoft.com/office/drawing/2010/main"/>
              </a:ext>
            </a:extLst>
          </a:blip>
          <a:srcRect b="15385"/>
          <a:stretch/>
        </p:blipFill>
        <p:spPr>
          <a:xfrm>
            <a:off x="10065" y="6019800"/>
            <a:ext cx="1371396" cy="838200"/>
          </a:xfrm>
          <a:prstGeom prst="rect">
            <a:avLst/>
          </a:prstGeom>
        </p:spPr>
      </p:pic>
      <p:sp>
        <p:nvSpPr>
          <p:cNvPr id="15" name="Slide Number Placeholder 5">
            <a:extLst>
              <a:ext uri="{FF2B5EF4-FFF2-40B4-BE49-F238E27FC236}">
                <a16:creationId xmlns:a16="http://schemas.microsoft.com/office/drawing/2014/main" id="{2C5DD6E7-E616-4FAE-BC85-67AA461887B4}"/>
              </a:ext>
            </a:extLst>
          </p:cNvPr>
          <p:cNvSpPr txBox="1">
            <a:spLocks/>
          </p:cNvSpPr>
          <p:nvPr userDrawn="1"/>
        </p:nvSpPr>
        <p:spPr>
          <a:xfrm>
            <a:off x="8600536" y="6360317"/>
            <a:ext cx="533400" cy="497683"/>
          </a:xfrm>
          <a:prstGeom prst="rect">
            <a:avLst/>
          </a:prstGeom>
          <a:solidFill>
            <a:srgbClr val="D92121"/>
          </a:solidFill>
        </p:spPr>
        <p:txBody>
          <a:bodyPr vert="horz" anchor="ctr" anchorCtr="0">
            <a:normAutofit/>
          </a:bodyP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0AB23B-9BF0-489E-A8C2-70A75979535F}"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Lst>
  <p:hf sldNum="0" hdr="0" ftr="0"/>
  <p:txStyles>
    <p:titleStyle>
      <a:lvl1pPr algn="ctr" rtl="0" eaLnBrk="1" latinLnBrk="0" hangingPunct="1">
        <a:spcBef>
          <a:spcPct val="0"/>
        </a:spcBef>
        <a:buNone/>
        <a:defRPr kumimoji="0" sz="4400" kern="1200">
          <a:solidFill>
            <a:srgbClr val="002060"/>
          </a:solidFill>
          <a:latin typeface="Garamond" pitchFamily="18" charset="0"/>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Garamond" pitchFamily="18"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Garamond" pitchFamily="18" charset="0"/>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Garamond" pitchFamily="18" charset="0"/>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Garamond" pitchFamily="18" charset="0"/>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Garamond" pitchFamily="18" charset="0"/>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s://inzolia.caliper.com/Goleta/Default.aspx" TargetMode="External"/><Relationship Id="rId3" Type="http://schemas.openxmlformats.org/officeDocument/2006/relationships/hyperlink" Target="https://storymaps.arcgis.com/stories/15df1ac9b585488b87ec74575934dd6f" TargetMode="External"/><Relationship Id="rId7" Type="http://schemas.openxmlformats.org/officeDocument/2006/relationships/hyperlink" Target="https://districtr.org/tag/goleta" TargetMode="External"/><Relationship Id="rId2" Type="http://schemas.openxmlformats.org/officeDocument/2006/relationships/hyperlink" Target="https://drawgoleta.org/draw-a-map/" TargetMode="External"/><Relationship Id="rId1" Type="http://schemas.openxmlformats.org/officeDocument/2006/relationships/slideLayout" Target="../slideLayouts/slideLayout2.xml"/><Relationship Id="rId6" Type="http://schemas.openxmlformats.org/officeDocument/2006/relationships/hyperlink" Target="https://drawgoleta.org/wp-content/uploads/2021/10/2ME-English_Pop-Units-Numbers-Map.pdf" TargetMode="External"/><Relationship Id="rId5" Type="http://schemas.openxmlformats.org/officeDocument/2006/relationships/hyperlink" Target="https://drawgoleta.org/wp-content/uploads/2021/10/1E-English_Pop-Units-Population-Map.pdf" TargetMode="External"/><Relationship Id="rId4" Type="http://schemas.openxmlformats.org/officeDocument/2006/relationships/hyperlink" Target="https://ndcresearch.maps.arcgis.com/apps/View/index.html?appid=8d7cbd5588914037bd8e46188cb905b6"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www.drawgoleta.or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hyperlink" Target="https://storymaps.arcgis.com/stories/15df1ac9b585488b87ec74575934dd6f" TargetMode="External"/><Relationship Id="rId4" Type="http://schemas.openxmlformats.org/officeDocument/2006/relationships/image" Target="../media/image6.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52C24-52D6-4E19-ADEA-539D0EC7C792}"/>
              </a:ext>
            </a:extLst>
          </p:cNvPr>
          <p:cNvSpPr>
            <a:spLocks noGrp="1"/>
          </p:cNvSpPr>
          <p:nvPr>
            <p:ph type="ctrTitle"/>
          </p:nvPr>
        </p:nvSpPr>
        <p:spPr>
          <a:xfrm>
            <a:off x="10065" y="4484324"/>
            <a:ext cx="9133935" cy="1828800"/>
          </a:xfrm>
        </p:spPr>
        <p:txBody>
          <a:bodyPr/>
          <a:lstStyle/>
          <a:p>
            <a:r>
              <a:rPr lang="en-US" dirty="0"/>
              <a:t>City of Goleta</a:t>
            </a:r>
            <a:br>
              <a:rPr lang="en-US" dirty="0"/>
            </a:br>
            <a:r>
              <a:rPr lang="en-US" dirty="0"/>
              <a:t>Public Workshop on Districting</a:t>
            </a:r>
          </a:p>
        </p:txBody>
      </p:sp>
      <p:sp>
        <p:nvSpPr>
          <p:cNvPr id="3" name="Date Placeholder 2">
            <a:extLst>
              <a:ext uri="{FF2B5EF4-FFF2-40B4-BE49-F238E27FC236}">
                <a16:creationId xmlns:a16="http://schemas.microsoft.com/office/drawing/2014/main" id="{62ADF98C-BCDA-446E-87CC-942F990BFAAB}"/>
              </a:ext>
            </a:extLst>
          </p:cNvPr>
          <p:cNvSpPr>
            <a:spLocks noGrp="1"/>
          </p:cNvSpPr>
          <p:nvPr>
            <p:ph type="dt" sz="half" idx="2"/>
          </p:nvPr>
        </p:nvSpPr>
        <p:spPr/>
        <p:txBody>
          <a:bodyPr/>
          <a:lstStyle/>
          <a:p>
            <a:r>
              <a:rPr lang="en-US"/>
              <a:t>November 4, 2021</a:t>
            </a:r>
            <a:endParaRPr lang="en-US" dirty="0"/>
          </a:p>
        </p:txBody>
      </p:sp>
      <p:pic>
        <p:nvPicPr>
          <p:cNvPr id="5" name="Picture 4">
            <a:extLst>
              <a:ext uri="{FF2B5EF4-FFF2-40B4-BE49-F238E27FC236}">
                <a16:creationId xmlns:a16="http://schemas.microsoft.com/office/drawing/2014/main" id="{D6D84D44-EF6B-4F99-A674-11FE145FD5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8060" y="228600"/>
            <a:ext cx="7227879" cy="4643739"/>
          </a:xfrm>
          <a:prstGeom prst="rect">
            <a:avLst/>
          </a:prstGeom>
        </p:spPr>
      </p:pic>
    </p:spTree>
    <p:extLst>
      <p:ext uri="{BB962C8B-B14F-4D97-AF65-F5344CB8AC3E}">
        <p14:creationId xmlns:p14="http://schemas.microsoft.com/office/powerpoint/2010/main" val="2092414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1BB68-CDA0-4E02-B2DB-AD9C130378DE}"/>
              </a:ext>
            </a:extLst>
          </p:cNvPr>
          <p:cNvSpPr>
            <a:spLocks noGrp="1"/>
          </p:cNvSpPr>
          <p:nvPr>
            <p:ph type="title"/>
          </p:nvPr>
        </p:nvSpPr>
        <p:spPr/>
        <p:txBody>
          <a:bodyPr/>
          <a:lstStyle/>
          <a:p>
            <a:r>
              <a:rPr lang="en-US" dirty="0"/>
              <a:t>Communities of Interest</a:t>
            </a:r>
          </a:p>
        </p:txBody>
      </p:sp>
      <p:sp>
        <p:nvSpPr>
          <p:cNvPr id="3" name="Content Placeholder 2">
            <a:extLst>
              <a:ext uri="{FF2B5EF4-FFF2-40B4-BE49-F238E27FC236}">
                <a16:creationId xmlns:a16="http://schemas.microsoft.com/office/drawing/2014/main" id="{BDB797F1-8B9E-4D89-9D1A-AF6425B4C6A8}"/>
              </a:ext>
            </a:extLst>
          </p:cNvPr>
          <p:cNvSpPr>
            <a:spLocks noGrp="1"/>
          </p:cNvSpPr>
          <p:nvPr>
            <p:ph sz="quarter" idx="1"/>
          </p:nvPr>
        </p:nvSpPr>
        <p:spPr>
          <a:xfrm>
            <a:off x="612648" y="990600"/>
            <a:ext cx="7987888" cy="2057400"/>
          </a:xfrm>
        </p:spPr>
        <p:txBody>
          <a:bodyPr numCol="2">
            <a:normAutofit fontScale="92500" lnSpcReduction="10000"/>
          </a:bodyPr>
          <a:lstStyle/>
          <a:p>
            <a:r>
              <a:rPr lang="en-US" dirty="0"/>
              <a:t>General Plan Subareas</a:t>
            </a:r>
          </a:p>
          <a:p>
            <a:pPr lvl="1"/>
            <a:r>
              <a:rPr lang="en-US" dirty="0"/>
              <a:t>Central Area</a:t>
            </a:r>
          </a:p>
          <a:p>
            <a:pPr lvl="1"/>
            <a:r>
              <a:rPr lang="en-US" dirty="0"/>
              <a:t>Central Resource Area</a:t>
            </a:r>
          </a:p>
          <a:p>
            <a:pPr lvl="1"/>
            <a:r>
              <a:rPr lang="en-US" dirty="0"/>
              <a:t>Coastal Resource Area</a:t>
            </a:r>
          </a:p>
          <a:p>
            <a:pPr lvl="1"/>
            <a:r>
              <a:rPr lang="en-US" dirty="0"/>
              <a:t>Northeast Community Center</a:t>
            </a:r>
          </a:p>
          <a:p>
            <a:pPr lvl="1"/>
            <a:endParaRPr lang="en-US" dirty="0"/>
          </a:p>
          <a:p>
            <a:pPr lvl="1"/>
            <a:r>
              <a:rPr lang="en-US" dirty="0"/>
              <a:t>Northeast Residential Area</a:t>
            </a:r>
          </a:p>
          <a:p>
            <a:pPr lvl="1"/>
            <a:r>
              <a:rPr lang="en-US" dirty="0"/>
              <a:t>Northwest Residential Area</a:t>
            </a:r>
          </a:p>
          <a:p>
            <a:pPr lvl="1"/>
            <a:r>
              <a:rPr lang="en-US" dirty="0"/>
              <a:t>Old Town</a:t>
            </a:r>
          </a:p>
          <a:p>
            <a:pPr lvl="1"/>
            <a:r>
              <a:rPr lang="en-US" dirty="0"/>
              <a:t>Southwest Residential Area</a:t>
            </a:r>
          </a:p>
        </p:txBody>
      </p:sp>
      <p:sp>
        <p:nvSpPr>
          <p:cNvPr id="4" name="Date Placeholder 3">
            <a:extLst>
              <a:ext uri="{FF2B5EF4-FFF2-40B4-BE49-F238E27FC236}">
                <a16:creationId xmlns:a16="http://schemas.microsoft.com/office/drawing/2014/main" id="{A4A64989-1A4C-44D4-9098-5046A7A193C2}"/>
              </a:ext>
            </a:extLst>
          </p:cNvPr>
          <p:cNvSpPr>
            <a:spLocks noGrp="1"/>
          </p:cNvSpPr>
          <p:nvPr>
            <p:ph type="dt" sz="half" idx="2"/>
          </p:nvPr>
        </p:nvSpPr>
        <p:spPr/>
        <p:txBody>
          <a:bodyPr/>
          <a:lstStyle/>
          <a:p>
            <a:r>
              <a:rPr lang="en-US"/>
              <a:t>November 4, 2021</a:t>
            </a:r>
            <a:endParaRPr lang="en-US" dirty="0"/>
          </a:p>
        </p:txBody>
      </p:sp>
      <p:pic>
        <p:nvPicPr>
          <p:cNvPr id="7" name="Picture 6">
            <a:extLst>
              <a:ext uri="{FF2B5EF4-FFF2-40B4-BE49-F238E27FC236}">
                <a16:creationId xmlns:a16="http://schemas.microsoft.com/office/drawing/2014/main" id="{A97334E6-CD3A-49EC-B3AC-6ED8DE6842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8532" y="3124200"/>
            <a:ext cx="6466936" cy="3055446"/>
          </a:xfrm>
          <a:prstGeom prst="rect">
            <a:avLst/>
          </a:prstGeom>
        </p:spPr>
      </p:pic>
      <p:sp>
        <p:nvSpPr>
          <p:cNvPr id="6" name="Content Placeholder 2">
            <a:extLst>
              <a:ext uri="{FF2B5EF4-FFF2-40B4-BE49-F238E27FC236}">
                <a16:creationId xmlns:a16="http://schemas.microsoft.com/office/drawing/2014/main" id="{6806107C-B699-4FEB-9E7B-2358207C2A58}"/>
              </a:ext>
            </a:extLst>
          </p:cNvPr>
          <p:cNvSpPr txBox="1">
            <a:spLocks/>
          </p:cNvSpPr>
          <p:nvPr/>
        </p:nvSpPr>
        <p:spPr>
          <a:xfrm>
            <a:off x="612648" y="914400"/>
            <a:ext cx="8153400" cy="533400"/>
          </a:xfrm>
          <a:prstGeom prst="rect">
            <a:avLst/>
          </a:prstGeom>
          <a:solidFill>
            <a:schemeClr val="bg1"/>
          </a:solidFill>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800" kern="1200">
                <a:solidFill>
                  <a:schemeClr val="tx1"/>
                </a:solidFill>
                <a:latin typeface="Garamond" pitchFamily="18"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400" kern="1200">
                <a:solidFill>
                  <a:schemeClr val="tx1"/>
                </a:solidFill>
                <a:latin typeface="Garamond" pitchFamily="18" charset="0"/>
                <a:ea typeface="+mn-ea"/>
                <a:cs typeface="+mn-cs"/>
              </a:defRPr>
            </a:lvl2pPr>
            <a:lvl3pPr marL="914400" indent="-228600" algn="l" rtl="0" eaLnBrk="1" latinLnBrk="0" hangingPunct="1">
              <a:spcBef>
                <a:spcPts val="500"/>
              </a:spcBef>
              <a:buClr>
                <a:schemeClr val="accent2"/>
              </a:buClr>
              <a:buSzPct val="75000"/>
              <a:buFont typeface="Wingdings"/>
              <a:buChar char=""/>
              <a:defRPr kumimoji="0" sz="2000" kern="1200">
                <a:solidFill>
                  <a:schemeClr val="tx1"/>
                </a:solidFill>
                <a:latin typeface="Garamond" pitchFamily="18" charset="0"/>
                <a:ea typeface="+mn-ea"/>
                <a:cs typeface="+mn-cs"/>
              </a:defRPr>
            </a:lvl3pPr>
            <a:lvl4pPr marL="1371600" indent="-228600" algn="l" rtl="0" eaLnBrk="1" latinLnBrk="0" hangingPunct="1">
              <a:spcBef>
                <a:spcPts val="400"/>
              </a:spcBef>
              <a:buClr>
                <a:schemeClr val="accent3"/>
              </a:buClr>
              <a:buSzPct val="75000"/>
              <a:buFont typeface="Wingdings"/>
              <a:buChar char=""/>
              <a:defRPr kumimoji="0" sz="1800" kern="1200">
                <a:solidFill>
                  <a:schemeClr val="tx1"/>
                </a:solidFill>
                <a:latin typeface="Garamond" pitchFamily="18" charset="0"/>
                <a:ea typeface="+mn-ea"/>
                <a:cs typeface="+mn-cs"/>
              </a:defRPr>
            </a:lvl4pPr>
            <a:lvl5pPr marL="1828800" indent="-228600" algn="l" rtl="0" eaLnBrk="1" latinLnBrk="0" hangingPunct="1">
              <a:spcBef>
                <a:spcPts val="400"/>
              </a:spcBef>
              <a:buClr>
                <a:schemeClr val="accent4"/>
              </a:buClr>
              <a:buSzPct val="65000"/>
              <a:buFont typeface="Wingdings"/>
              <a:buChar char=""/>
              <a:defRPr kumimoji="0" sz="1800" kern="1200">
                <a:solidFill>
                  <a:schemeClr val="tx1"/>
                </a:solidFill>
                <a:latin typeface="Garamond" pitchFamily="18" charset="0"/>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sz="2600" dirty="0"/>
              <a:t>General Plan Subareas </a:t>
            </a:r>
            <a:r>
              <a:rPr lang="en-US" sz="2200" dirty="0"/>
              <a:t>(more helpful as organizing frameworks)</a:t>
            </a:r>
          </a:p>
        </p:txBody>
      </p:sp>
    </p:spTree>
    <p:extLst>
      <p:ext uri="{BB962C8B-B14F-4D97-AF65-F5344CB8AC3E}">
        <p14:creationId xmlns:p14="http://schemas.microsoft.com/office/powerpoint/2010/main" val="27865181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1BB68-CDA0-4E02-B2DB-AD9C130378DE}"/>
              </a:ext>
            </a:extLst>
          </p:cNvPr>
          <p:cNvSpPr>
            <a:spLocks noGrp="1"/>
          </p:cNvSpPr>
          <p:nvPr>
            <p:ph type="title"/>
          </p:nvPr>
        </p:nvSpPr>
        <p:spPr/>
        <p:txBody>
          <a:bodyPr/>
          <a:lstStyle/>
          <a:p>
            <a:r>
              <a:rPr lang="en-US" dirty="0"/>
              <a:t>Communities of Interest</a:t>
            </a:r>
          </a:p>
        </p:txBody>
      </p:sp>
      <p:sp>
        <p:nvSpPr>
          <p:cNvPr id="3" name="Content Placeholder 2">
            <a:extLst>
              <a:ext uri="{FF2B5EF4-FFF2-40B4-BE49-F238E27FC236}">
                <a16:creationId xmlns:a16="http://schemas.microsoft.com/office/drawing/2014/main" id="{BDB797F1-8B9E-4D89-9D1A-AF6425B4C6A8}"/>
              </a:ext>
            </a:extLst>
          </p:cNvPr>
          <p:cNvSpPr>
            <a:spLocks noGrp="1"/>
          </p:cNvSpPr>
          <p:nvPr>
            <p:ph sz="quarter" idx="1"/>
          </p:nvPr>
        </p:nvSpPr>
        <p:spPr>
          <a:xfrm>
            <a:off x="612648" y="990600"/>
            <a:ext cx="7987888" cy="5334000"/>
          </a:xfrm>
        </p:spPr>
        <p:txBody>
          <a:bodyPr>
            <a:normAutofit/>
          </a:bodyPr>
          <a:lstStyle/>
          <a:p>
            <a:r>
              <a:rPr lang="en-US" dirty="0"/>
              <a:t>Elementary School Attendance Areas</a:t>
            </a:r>
          </a:p>
        </p:txBody>
      </p:sp>
      <p:sp>
        <p:nvSpPr>
          <p:cNvPr id="4" name="Date Placeholder 3">
            <a:extLst>
              <a:ext uri="{FF2B5EF4-FFF2-40B4-BE49-F238E27FC236}">
                <a16:creationId xmlns:a16="http://schemas.microsoft.com/office/drawing/2014/main" id="{A4A64989-1A4C-44D4-9098-5046A7A193C2}"/>
              </a:ext>
            </a:extLst>
          </p:cNvPr>
          <p:cNvSpPr>
            <a:spLocks noGrp="1"/>
          </p:cNvSpPr>
          <p:nvPr>
            <p:ph type="dt" sz="half" idx="2"/>
          </p:nvPr>
        </p:nvSpPr>
        <p:spPr/>
        <p:txBody>
          <a:bodyPr/>
          <a:lstStyle/>
          <a:p>
            <a:r>
              <a:rPr lang="en-US"/>
              <a:t>November 4, 2021</a:t>
            </a:r>
            <a:endParaRPr lang="en-US" dirty="0"/>
          </a:p>
        </p:txBody>
      </p:sp>
      <p:sp>
        <p:nvSpPr>
          <p:cNvPr id="7" name="Content Placeholder 2">
            <a:extLst>
              <a:ext uri="{FF2B5EF4-FFF2-40B4-BE49-F238E27FC236}">
                <a16:creationId xmlns:a16="http://schemas.microsoft.com/office/drawing/2014/main" id="{8F5C7016-43B1-433F-A464-DEBA14521DE4}"/>
              </a:ext>
            </a:extLst>
          </p:cNvPr>
          <p:cNvSpPr txBox="1">
            <a:spLocks/>
          </p:cNvSpPr>
          <p:nvPr/>
        </p:nvSpPr>
        <p:spPr>
          <a:xfrm>
            <a:off x="612648" y="1430882"/>
            <a:ext cx="8074152" cy="1769518"/>
          </a:xfrm>
          <a:prstGeom prst="rect">
            <a:avLst/>
          </a:prstGeom>
        </p:spPr>
        <p:txBody>
          <a:bodyPr vert="horz" numCol="2">
            <a:noAutofit/>
          </a:bodyPr>
          <a:lstStyle>
            <a:lvl1pPr marL="320040" indent="-320040" algn="l" rtl="0" eaLnBrk="1" latinLnBrk="0" hangingPunct="1">
              <a:spcBef>
                <a:spcPts val="700"/>
              </a:spcBef>
              <a:buClr>
                <a:schemeClr val="accent2"/>
              </a:buClr>
              <a:buSzPct val="60000"/>
              <a:buFont typeface="Wingdings"/>
              <a:buChar char=""/>
              <a:defRPr kumimoji="0" sz="2800" kern="1200">
                <a:solidFill>
                  <a:schemeClr val="tx1"/>
                </a:solidFill>
                <a:latin typeface="Garamond" pitchFamily="18"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400" kern="1200">
                <a:solidFill>
                  <a:schemeClr val="tx1"/>
                </a:solidFill>
                <a:latin typeface="Garamond" pitchFamily="18" charset="0"/>
                <a:ea typeface="+mn-ea"/>
                <a:cs typeface="+mn-cs"/>
              </a:defRPr>
            </a:lvl2pPr>
            <a:lvl3pPr marL="914400" indent="-228600" algn="l" rtl="0" eaLnBrk="1" latinLnBrk="0" hangingPunct="1">
              <a:spcBef>
                <a:spcPts val="500"/>
              </a:spcBef>
              <a:buClr>
                <a:schemeClr val="accent2"/>
              </a:buClr>
              <a:buSzPct val="75000"/>
              <a:buFont typeface="Wingdings"/>
              <a:buChar char=""/>
              <a:defRPr kumimoji="0" sz="2000" kern="1200">
                <a:solidFill>
                  <a:schemeClr val="tx1"/>
                </a:solidFill>
                <a:latin typeface="Garamond" pitchFamily="18" charset="0"/>
                <a:ea typeface="+mn-ea"/>
                <a:cs typeface="+mn-cs"/>
              </a:defRPr>
            </a:lvl3pPr>
            <a:lvl4pPr marL="1371600" indent="-228600" algn="l" rtl="0" eaLnBrk="1" latinLnBrk="0" hangingPunct="1">
              <a:spcBef>
                <a:spcPts val="400"/>
              </a:spcBef>
              <a:buClr>
                <a:schemeClr val="accent3"/>
              </a:buClr>
              <a:buSzPct val="75000"/>
              <a:buFont typeface="Wingdings"/>
              <a:buChar char=""/>
              <a:defRPr kumimoji="0" sz="1800" kern="1200">
                <a:solidFill>
                  <a:schemeClr val="tx1"/>
                </a:solidFill>
                <a:latin typeface="Garamond" pitchFamily="18" charset="0"/>
                <a:ea typeface="+mn-ea"/>
                <a:cs typeface="+mn-cs"/>
              </a:defRPr>
            </a:lvl4pPr>
            <a:lvl5pPr marL="1828800" indent="-228600" algn="l" rtl="0" eaLnBrk="1" latinLnBrk="0" hangingPunct="1">
              <a:spcBef>
                <a:spcPts val="400"/>
              </a:spcBef>
              <a:buClr>
                <a:schemeClr val="accent4"/>
              </a:buClr>
              <a:buSzPct val="65000"/>
              <a:buFont typeface="Wingdings"/>
              <a:buChar char=""/>
              <a:defRPr kumimoji="0" sz="1800" kern="1200">
                <a:solidFill>
                  <a:schemeClr val="tx1"/>
                </a:solidFill>
                <a:latin typeface="Garamond" pitchFamily="18" charset="0"/>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lvl="1"/>
            <a:r>
              <a:rPr lang="en-US" sz="2200" dirty="0"/>
              <a:t>Brandon (pink)</a:t>
            </a:r>
          </a:p>
          <a:p>
            <a:pPr lvl="1"/>
            <a:r>
              <a:rPr lang="en-US" sz="2200" dirty="0"/>
              <a:t>El Camino (brown)</a:t>
            </a:r>
          </a:p>
          <a:p>
            <a:pPr lvl="1"/>
            <a:r>
              <a:rPr lang="en-US" sz="2200" dirty="0"/>
              <a:t>Ellwood (green)</a:t>
            </a:r>
          </a:p>
          <a:p>
            <a:pPr lvl="1"/>
            <a:r>
              <a:rPr lang="en-US" sz="2200" dirty="0"/>
              <a:t>Hollister (purple)</a:t>
            </a:r>
          </a:p>
          <a:p>
            <a:pPr lvl="1"/>
            <a:r>
              <a:rPr lang="en-US" sz="2200" dirty="0"/>
              <a:t>Isla Vista (yellow)</a:t>
            </a:r>
          </a:p>
          <a:p>
            <a:pPr lvl="1"/>
            <a:r>
              <a:rPr lang="en-US" sz="2200" dirty="0"/>
              <a:t>Kellogg (blue)</a:t>
            </a:r>
          </a:p>
          <a:p>
            <a:pPr lvl="1"/>
            <a:r>
              <a:rPr lang="en-US" sz="2200" dirty="0"/>
              <a:t>La Patera (gray)</a:t>
            </a:r>
          </a:p>
          <a:p>
            <a:pPr lvl="1"/>
            <a:r>
              <a:rPr lang="en-US" sz="2200" dirty="0"/>
              <a:t>Mountain View (orange) </a:t>
            </a:r>
          </a:p>
          <a:p>
            <a:pPr lvl="1"/>
            <a:endParaRPr lang="en-US" sz="1600" dirty="0"/>
          </a:p>
        </p:txBody>
      </p:sp>
      <p:pic>
        <p:nvPicPr>
          <p:cNvPr id="6" name="Picture 5">
            <a:extLst>
              <a:ext uri="{FF2B5EF4-FFF2-40B4-BE49-F238E27FC236}">
                <a16:creationId xmlns:a16="http://schemas.microsoft.com/office/drawing/2014/main" id="{C76B7EDF-7F12-4770-8CF2-00A1D0411E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5823" y="3127981"/>
            <a:ext cx="6292353" cy="3120419"/>
          </a:xfrm>
          <a:prstGeom prst="rect">
            <a:avLst/>
          </a:prstGeom>
        </p:spPr>
      </p:pic>
    </p:spTree>
    <p:extLst>
      <p:ext uri="{BB962C8B-B14F-4D97-AF65-F5344CB8AC3E}">
        <p14:creationId xmlns:p14="http://schemas.microsoft.com/office/powerpoint/2010/main" val="15146734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1BB68-CDA0-4E02-B2DB-AD9C130378DE}"/>
              </a:ext>
            </a:extLst>
          </p:cNvPr>
          <p:cNvSpPr>
            <a:spLocks noGrp="1"/>
          </p:cNvSpPr>
          <p:nvPr>
            <p:ph type="title"/>
          </p:nvPr>
        </p:nvSpPr>
        <p:spPr/>
        <p:txBody>
          <a:bodyPr/>
          <a:lstStyle/>
          <a:p>
            <a:r>
              <a:rPr lang="en-US" dirty="0"/>
              <a:t>Communities of Interest</a:t>
            </a:r>
          </a:p>
        </p:txBody>
      </p:sp>
      <p:sp>
        <p:nvSpPr>
          <p:cNvPr id="3" name="Content Placeholder 2">
            <a:extLst>
              <a:ext uri="{FF2B5EF4-FFF2-40B4-BE49-F238E27FC236}">
                <a16:creationId xmlns:a16="http://schemas.microsoft.com/office/drawing/2014/main" id="{BDB797F1-8B9E-4D89-9D1A-AF6425B4C6A8}"/>
              </a:ext>
            </a:extLst>
          </p:cNvPr>
          <p:cNvSpPr>
            <a:spLocks noGrp="1"/>
          </p:cNvSpPr>
          <p:nvPr>
            <p:ph sz="quarter" idx="1"/>
          </p:nvPr>
        </p:nvSpPr>
        <p:spPr>
          <a:xfrm>
            <a:off x="612648" y="990600"/>
            <a:ext cx="7987888" cy="5334000"/>
          </a:xfrm>
        </p:spPr>
        <p:txBody>
          <a:bodyPr>
            <a:normAutofit/>
          </a:bodyPr>
          <a:lstStyle/>
          <a:p>
            <a:r>
              <a:rPr lang="en-US" dirty="0"/>
              <a:t>Airport Noise Corridor</a:t>
            </a:r>
          </a:p>
          <a:p>
            <a:pPr lvl="1"/>
            <a:r>
              <a:rPr lang="en-US" dirty="0"/>
              <a:t>From Hollister Ave in the north to Phelps Rd in the south</a:t>
            </a:r>
          </a:p>
          <a:p>
            <a:pPr lvl="1"/>
            <a:r>
              <a:rPr lang="en-US" dirty="0"/>
              <a:t>From Los Carneros Rd in the east to Cannon Green Dr in the west</a:t>
            </a:r>
          </a:p>
        </p:txBody>
      </p:sp>
      <p:sp>
        <p:nvSpPr>
          <p:cNvPr id="4" name="Date Placeholder 3">
            <a:extLst>
              <a:ext uri="{FF2B5EF4-FFF2-40B4-BE49-F238E27FC236}">
                <a16:creationId xmlns:a16="http://schemas.microsoft.com/office/drawing/2014/main" id="{A4A64989-1A4C-44D4-9098-5046A7A193C2}"/>
              </a:ext>
            </a:extLst>
          </p:cNvPr>
          <p:cNvSpPr>
            <a:spLocks noGrp="1"/>
          </p:cNvSpPr>
          <p:nvPr>
            <p:ph type="dt" sz="half" idx="2"/>
          </p:nvPr>
        </p:nvSpPr>
        <p:spPr/>
        <p:txBody>
          <a:bodyPr/>
          <a:lstStyle/>
          <a:p>
            <a:r>
              <a:rPr lang="en-US"/>
              <a:t>November 4, 2021</a:t>
            </a:r>
            <a:endParaRPr lang="en-US" dirty="0"/>
          </a:p>
        </p:txBody>
      </p:sp>
      <p:pic>
        <p:nvPicPr>
          <p:cNvPr id="6" name="Picture 5">
            <a:extLst>
              <a:ext uri="{FF2B5EF4-FFF2-40B4-BE49-F238E27FC236}">
                <a16:creationId xmlns:a16="http://schemas.microsoft.com/office/drawing/2014/main" id="{082DBFB0-7D35-4536-A3FC-BDA10B491D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2782364"/>
            <a:ext cx="7228936" cy="3380986"/>
          </a:xfrm>
          <a:prstGeom prst="rect">
            <a:avLst/>
          </a:prstGeom>
        </p:spPr>
      </p:pic>
    </p:spTree>
    <p:extLst>
      <p:ext uri="{BB962C8B-B14F-4D97-AF65-F5344CB8AC3E}">
        <p14:creationId xmlns:p14="http://schemas.microsoft.com/office/powerpoint/2010/main" val="26257584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1BB68-CDA0-4E02-B2DB-AD9C130378DE}"/>
              </a:ext>
            </a:extLst>
          </p:cNvPr>
          <p:cNvSpPr>
            <a:spLocks noGrp="1"/>
          </p:cNvSpPr>
          <p:nvPr>
            <p:ph type="title"/>
          </p:nvPr>
        </p:nvSpPr>
        <p:spPr/>
        <p:txBody>
          <a:bodyPr/>
          <a:lstStyle/>
          <a:p>
            <a:r>
              <a:rPr lang="en-US" dirty="0"/>
              <a:t>Communities of Interest</a:t>
            </a:r>
          </a:p>
        </p:txBody>
      </p:sp>
      <p:sp>
        <p:nvSpPr>
          <p:cNvPr id="3" name="Content Placeholder 2">
            <a:extLst>
              <a:ext uri="{FF2B5EF4-FFF2-40B4-BE49-F238E27FC236}">
                <a16:creationId xmlns:a16="http://schemas.microsoft.com/office/drawing/2014/main" id="{BDB797F1-8B9E-4D89-9D1A-AF6425B4C6A8}"/>
              </a:ext>
            </a:extLst>
          </p:cNvPr>
          <p:cNvSpPr>
            <a:spLocks noGrp="1"/>
          </p:cNvSpPr>
          <p:nvPr>
            <p:ph sz="quarter" idx="1"/>
          </p:nvPr>
        </p:nvSpPr>
        <p:spPr>
          <a:xfrm>
            <a:off x="612648" y="990600"/>
            <a:ext cx="7987888" cy="5334000"/>
          </a:xfrm>
        </p:spPr>
        <p:txBody>
          <a:bodyPr>
            <a:normAutofit/>
          </a:bodyPr>
          <a:lstStyle/>
          <a:p>
            <a:r>
              <a:rPr lang="en-US" dirty="0"/>
              <a:t>Demographic Outliers</a:t>
            </a:r>
          </a:p>
          <a:p>
            <a:pPr lvl="1"/>
            <a:r>
              <a:rPr lang="en-US" dirty="0"/>
              <a:t>Ellwood Beach/Mathilda: Lower income, more multi-family housing, more renter housing</a:t>
            </a:r>
          </a:p>
          <a:p>
            <a:pPr lvl="1"/>
            <a:r>
              <a:rPr lang="en-US" dirty="0"/>
              <a:t>Encina Royale: Older, fewer with children at home</a:t>
            </a:r>
          </a:p>
          <a:p>
            <a:pPr lvl="1"/>
            <a:r>
              <a:rPr lang="en-US" dirty="0"/>
              <a:t>Old Town: More Spanish speakers, more with children at home, lower income, fewer college educated, more multi-family housing, more renters</a:t>
            </a:r>
          </a:p>
        </p:txBody>
      </p:sp>
      <p:sp>
        <p:nvSpPr>
          <p:cNvPr id="4" name="Date Placeholder 3">
            <a:extLst>
              <a:ext uri="{FF2B5EF4-FFF2-40B4-BE49-F238E27FC236}">
                <a16:creationId xmlns:a16="http://schemas.microsoft.com/office/drawing/2014/main" id="{A4A64989-1A4C-44D4-9098-5046A7A193C2}"/>
              </a:ext>
            </a:extLst>
          </p:cNvPr>
          <p:cNvSpPr>
            <a:spLocks noGrp="1"/>
          </p:cNvSpPr>
          <p:nvPr>
            <p:ph type="dt" sz="half" idx="2"/>
          </p:nvPr>
        </p:nvSpPr>
        <p:spPr/>
        <p:txBody>
          <a:bodyPr/>
          <a:lstStyle/>
          <a:p>
            <a:r>
              <a:rPr lang="en-US"/>
              <a:t>November 4, 2021</a:t>
            </a:r>
            <a:endParaRPr lang="en-US" dirty="0"/>
          </a:p>
        </p:txBody>
      </p:sp>
      <p:pic>
        <p:nvPicPr>
          <p:cNvPr id="6" name="Picture 5">
            <a:extLst>
              <a:ext uri="{FF2B5EF4-FFF2-40B4-BE49-F238E27FC236}">
                <a16:creationId xmlns:a16="http://schemas.microsoft.com/office/drawing/2014/main" id="{ED69AC9E-DE40-4924-B64C-17D2D2B5EF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91000" y="3962400"/>
            <a:ext cx="4879848" cy="2332281"/>
          </a:xfrm>
          <a:prstGeom prst="rect">
            <a:avLst/>
          </a:prstGeom>
        </p:spPr>
      </p:pic>
      <p:sp>
        <p:nvSpPr>
          <p:cNvPr id="7" name="Oval 6">
            <a:extLst>
              <a:ext uri="{FF2B5EF4-FFF2-40B4-BE49-F238E27FC236}">
                <a16:creationId xmlns:a16="http://schemas.microsoft.com/office/drawing/2014/main" id="{35BAD025-960C-4AA0-80BC-721FB526314C}"/>
              </a:ext>
            </a:extLst>
          </p:cNvPr>
          <p:cNvSpPr/>
          <p:nvPr/>
        </p:nvSpPr>
        <p:spPr>
          <a:xfrm>
            <a:off x="4572000" y="5486400"/>
            <a:ext cx="457200" cy="762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10AB44E-CE94-4B00-9C64-36C755F3CD14}"/>
              </a:ext>
            </a:extLst>
          </p:cNvPr>
          <p:cNvSpPr/>
          <p:nvPr/>
        </p:nvSpPr>
        <p:spPr>
          <a:xfrm rot="16200000">
            <a:off x="7961376" y="4306824"/>
            <a:ext cx="381000" cy="6065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118D207-911F-417A-99D2-B5E35A5B8F1D}"/>
              </a:ext>
            </a:extLst>
          </p:cNvPr>
          <p:cNvSpPr/>
          <p:nvPr/>
        </p:nvSpPr>
        <p:spPr>
          <a:xfrm rot="16200000">
            <a:off x="7804232" y="4994896"/>
            <a:ext cx="1234160" cy="11204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654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1BB68-CDA0-4E02-B2DB-AD9C130378DE}"/>
              </a:ext>
            </a:extLst>
          </p:cNvPr>
          <p:cNvSpPr>
            <a:spLocks noGrp="1"/>
          </p:cNvSpPr>
          <p:nvPr>
            <p:ph type="title"/>
          </p:nvPr>
        </p:nvSpPr>
        <p:spPr/>
        <p:txBody>
          <a:bodyPr/>
          <a:lstStyle/>
          <a:p>
            <a:r>
              <a:rPr lang="en-US" dirty="0"/>
              <a:t>Neighborhoods (Central Area)</a:t>
            </a:r>
          </a:p>
        </p:txBody>
      </p:sp>
      <p:sp>
        <p:nvSpPr>
          <p:cNvPr id="3" name="Content Placeholder 2">
            <a:extLst>
              <a:ext uri="{FF2B5EF4-FFF2-40B4-BE49-F238E27FC236}">
                <a16:creationId xmlns:a16="http://schemas.microsoft.com/office/drawing/2014/main" id="{BDB797F1-8B9E-4D89-9D1A-AF6425B4C6A8}"/>
              </a:ext>
            </a:extLst>
          </p:cNvPr>
          <p:cNvSpPr>
            <a:spLocks noGrp="1"/>
          </p:cNvSpPr>
          <p:nvPr>
            <p:ph sz="quarter" idx="1"/>
          </p:nvPr>
        </p:nvSpPr>
        <p:spPr>
          <a:xfrm>
            <a:off x="612648" y="990600"/>
            <a:ext cx="7987888" cy="2514600"/>
          </a:xfrm>
        </p:spPr>
        <p:txBody>
          <a:bodyPr numCol="2">
            <a:normAutofit fontScale="92500"/>
          </a:bodyPr>
          <a:lstStyle/>
          <a:p>
            <a:pPr lvl="1"/>
            <a:r>
              <a:rPr lang="en-US" dirty="0"/>
              <a:t>The Bluffs</a:t>
            </a:r>
          </a:p>
          <a:p>
            <a:pPr lvl="1"/>
            <a:r>
              <a:rPr lang="en-US" dirty="0"/>
              <a:t>Ellwood Station</a:t>
            </a:r>
          </a:p>
          <a:p>
            <a:pPr lvl="1"/>
            <a:r>
              <a:rPr lang="en-US" dirty="0"/>
              <a:t>Eucalyptus Grove</a:t>
            </a:r>
          </a:p>
          <a:p>
            <a:pPr lvl="1"/>
            <a:r>
              <a:rPr lang="en-US" dirty="0"/>
              <a:t>The Hideaway/Sanderling</a:t>
            </a:r>
          </a:p>
          <a:p>
            <a:pPr lvl="1"/>
            <a:r>
              <a:rPr lang="en-US" dirty="0"/>
              <a:t>Hollister Village</a:t>
            </a:r>
          </a:p>
          <a:p>
            <a:pPr lvl="1"/>
            <a:r>
              <a:rPr lang="en-US" dirty="0"/>
              <a:t>La Calera/Pacific Glen</a:t>
            </a:r>
          </a:p>
          <a:p>
            <a:pPr lvl="1"/>
            <a:r>
              <a:rPr lang="en-US" dirty="0"/>
              <a:t>Mariposa at Ellwood Shores</a:t>
            </a:r>
          </a:p>
          <a:p>
            <a:pPr lvl="1"/>
            <a:r>
              <a:rPr lang="en-US" dirty="0"/>
              <a:t>The Village at Los Carneros/</a:t>
            </a:r>
            <a:r>
              <a:rPr lang="en-US" dirty="0" err="1"/>
              <a:t>Elacora</a:t>
            </a:r>
            <a:endParaRPr lang="en-US" dirty="0"/>
          </a:p>
          <a:p>
            <a:pPr lvl="1"/>
            <a:r>
              <a:rPr lang="en-US" dirty="0"/>
              <a:t>Wayside Village (Mobile Home Park)</a:t>
            </a:r>
          </a:p>
          <a:p>
            <a:pPr lvl="1"/>
            <a:r>
              <a:rPr lang="en-US" dirty="0"/>
              <a:t>Willow Springs</a:t>
            </a:r>
          </a:p>
        </p:txBody>
      </p:sp>
      <p:sp>
        <p:nvSpPr>
          <p:cNvPr id="4" name="Date Placeholder 3">
            <a:extLst>
              <a:ext uri="{FF2B5EF4-FFF2-40B4-BE49-F238E27FC236}">
                <a16:creationId xmlns:a16="http://schemas.microsoft.com/office/drawing/2014/main" id="{A4A64989-1A4C-44D4-9098-5046A7A193C2}"/>
              </a:ext>
            </a:extLst>
          </p:cNvPr>
          <p:cNvSpPr>
            <a:spLocks noGrp="1"/>
          </p:cNvSpPr>
          <p:nvPr>
            <p:ph type="dt" sz="half" idx="2"/>
          </p:nvPr>
        </p:nvSpPr>
        <p:spPr/>
        <p:txBody>
          <a:bodyPr/>
          <a:lstStyle/>
          <a:p>
            <a:r>
              <a:rPr lang="en-US"/>
              <a:t>November 4, 2021</a:t>
            </a:r>
            <a:endParaRPr lang="en-US" dirty="0"/>
          </a:p>
        </p:txBody>
      </p:sp>
      <p:pic>
        <p:nvPicPr>
          <p:cNvPr id="6" name="Picture 5">
            <a:extLst>
              <a:ext uri="{FF2B5EF4-FFF2-40B4-BE49-F238E27FC236}">
                <a16:creationId xmlns:a16="http://schemas.microsoft.com/office/drawing/2014/main" id="{0EBBCC55-181B-49D9-B205-250805EAEE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5400" y="3515557"/>
            <a:ext cx="6553200" cy="2563469"/>
          </a:xfrm>
          <a:prstGeom prst="rect">
            <a:avLst/>
          </a:prstGeom>
        </p:spPr>
      </p:pic>
      <p:sp>
        <p:nvSpPr>
          <p:cNvPr id="7" name="Oval 6">
            <a:extLst>
              <a:ext uri="{FF2B5EF4-FFF2-40B4-BE49-F238E27FC236}">
                <a16:creationId xmlns:a16="http://schemas.microsoft.com/office/drawing/2014/main" id="{A4C16ED6-3E94-4B08-8428-3F96888CA5B1}"/>
              </a:ext>
            </a:extLst>
          </p:cNvPr>
          <p:cNvSpPr/>
          <p:nvPr/>
        </p:nvSpPr>
        <p:spPr>
          <a:xfrm>
            <a:off x="1828800" y="4495800"/>
            <a:ext cx="533400" cy="838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E0D5389-8F79-4D16-BDFD-20111A8C66ED}"/>
              </a:ext>
            </a:extLst>
          </p:cNvPr>
          <p:cNvSpPr/>
          <p:nvPr/>
        </p:nvSpPr>
        <p:spPr>
          <a:xfrm>
            <a:off x="3200400" y="4343399"/>
            <a:ext cx="457200" cy="22860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382EA97-AD03-4026-836C-50E2E5ADC169}"/>
              </a:ext>
            </a:extLst>
          </p:cNvPr>
          <p:cNvSpPr/>
          <p:nvPr/>
        </p:nvSpPr>
        <p:spPr>
          <a:xfrm>
            <a:off x="2457635" y="4343399"/>
            <a:ext cx="361765" cy="22860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6BB5DA5-9145-4A45-97C2-4231604F7FFD}"/>
              </a:ext>
            </a:extLst>
          </p:cNvPr>
          <p:cNvSpPr/>
          <p:nvPr/>
        </p:nvSpPr>
        <p:spPr>
          <a:xfrm>
            <a:off x="1381218" y="4265916"/>
            <a:ext cx="599982" cy="3060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D521BFD-2127-4E13-9885-DB20FE8E2E58}"/>
              </a:ext>
            </a:extLst>
          </p:cNvPr>
          <p:cNvSpPr/>
          <p:nvPr/>
        </p:nvSpPr>
        <p:spPr>
          <a:xfrm>
            <a:off x="4572000" y="4099014"/>
            <a:ext cx="599982" cy="3060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79AD582-B4CA-4D07-8DD8-516482175A78}"/>
              </a:ext>
            </a:extLst>
          </p:cNvPr>
          <p:cNvSpPr/>
          <p:nvPr/>
        </p:nvSpPr>
        <p:spPr>
          <a:xfrm>
            <a:off x="5029200" y="4099014"/>
            <a:ext cx="381000" cy="3201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8BCC651-C8B2-4212-9916-92FAB99D3D09}"/>
              </a:ext>
            </a:extLst>
          </p:cNvPr>
          <p:cNvSpPr/>
          <p:nvPr/>
        </p:nvSpPr>
        <p:spPr>
          <a:xfrm>
            <a:off x="2076635" y="4265916"/>
            <a:ext cx="352147" cy="3201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86B6511-4C96-4F67-B1DD-A457023E1FA7}"/>
              </a:ext>
            </a:extLst>
          </p:cNvPr>
          <p:cNvSpPr/>
          <p:nvPr/>
        </p:nvSpPr>
        <p:spPr>
          <a:xfrm>
            <a:off x="6324600" y="3677698"/>
            <a:ext cx="914400" cy="42131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CE75385-480C-406D-ACA3-3D0B29A9908F}"/>
              </a:ext>
            </a:extLst>
          </p:cNvPr>
          <p:cNvSpPr/>
          <p:nvPr/>
        </p:nvSpPr>
        <p:spPr>
          <a:xfrm>
            <a:off x="3526654" y="4279972"/>
            <a:ext cx="352147" cy="3060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A3CF330-20B7-42B3-8BCD-655CD3130200}"/>
              </a:ext>
            </a:extLst>
          </p:cNvPr>
          <p:cNvSpPr/>
          <p:nvPr/>
        </p:nvSpPr>
        <p:spPr>
          <a:xfrm>
            <a:off x="7239000" y="3696932"/>
            <a:ext cx="480873" cy="7222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2266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500"/>
                                        <p:tgtEl>
                                          <p:spTgt spid="3">
                                            <p:txEl>
                                              <p:pRg st="3" end="3"/>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500"/>
                                        <p:tgtEl>
                                          <p:spTgt spid="3">
                                            <p:txEl>
                                              <p:pRg st="4" end="4"/>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500"/>
                                        <p:tgtEl>
                                          <p:spTgt spid="3">
                                            <p:txEl>
                                              <p:pRg st="5" end="5"/>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500"/>
                                        <p:tgtEl>
                                          <p:spTgt spid="3">
                                            <p:txEl>
                                              <p:pRg st="6" end="6"/>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fade">
                                      <p:cBhvr>
                                        <p:cTn id="63" dur="500"/>
                                        <p:tgtEl>
                                          <p:spTgt spid="3">
                                            <p:txEl>
                                              <p:pRg st="7" end="7"/>
                                            </p:txEl>
                                          </p:spTgt>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fade">
                                      <p:cBhvr>
                                        <p:cTn id="66" dur="500"/>
                                        <p:tgtEl>
                                          <p:spTgt spid="1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3">
                                            <p:txEl>
                                              <p:pRg st="8" end="8"/>
                                            </p:txEl>
                                          </p:spTgt>
                                        </p:tgtEl>
                                        <p:attrNameLst>
                                          <p:attrName>style.visibility</p:attrName>
                                        </p:attrNameLst>
                                      </p:cBhvr>
                                      <p:to>
                                        <p:strVal val="visible"/>
                                      </p:to>
                                    </p:set>
                                    <p:animEffect transition="in" filter="fade">
                                      <p:cBhvr>
                                        <p:cTn id="71" dur="500"/>
                                        <p:tgtEl>
                                          <p:spTgt spid="3">
                                            <p:txEl>
                                              <p:pRg st="8" end="8"/>
                                            </p:txEl>
                                          </p:spTgt>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fade">
                                      <p:cBhvr>
                                        <p:cTn id="74" dur="500"/>
                                        <p:tgtEl>
                                          <p:spTgt spid="15"/>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3">
                                            <p:txEl>
                                              <p:pRg st="9" end="9"/>
                                            </p:txEl>
                                          </p:spTgt>
                                        </p:tgtEl>
                                        <p:attrNameLst>
                                          <p:attrName>style.visibility</p:attrName>
                                        </p:attrNameLst>
                                      </p:cBhvr>
                                      <p:to>
                                        <p:strVal val="visible"/>
                                      </p:to>
                                    </p:set>
                                    <p:animEffect transition="in" filter="fade">
                                      <p:cBhvr>
                                        <p:cTn id="79" dur="500"/>
                                        <p:tgtEl>
                                          <p:spTgt spid="3">
                                            <p:txEl>
                                              <p:pRg st="9" end="9"/>
                                            </p:txEl>
                                          </p:spTgt>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fade">
                                      <p:cBhvr>
                                        <p:cTn id="8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1BB68-CDA0-4E02-B2DB-AD9C130378DE}"/>
              </a:ext>
            </a:extLst>
          </p:cNvPr>
          <p:cNvSpPr>
            <a:spLocks noGrp="1"/>
          </p:cNvSpPr>
          <p:nvPr>
            <p:ph type="title"/>
          </p:nvPr>
        </p:nvSpPr>
        <p:spPr/>
        <p:txBody>
          <a:bodyPr/>
          <a:lstStyle/>
          <a:p>
            <a:r>
              <a:rPr lang="en-US" dirty="0"/>
              <a:t>Neighborhoods (Northeast Area)</a:t>
            </a:r>
          </a:p>
        </p:txBody>
      </p:sp>
      <p:sp>
        <p:nvSpPr>
          <p:cNvPr id="3" name="Content Placeholder 2">
            <a:extLst>
              <a:ext uri="{FF2B5EF4-FFF2-40B4-BE49-F238E27FC236}">
                <a16:creationId xmlns:a16="http://schemas.microsoft.com/office/drawing/2014/main" id="{BDB797F1-8B9E-4D89-9D1A-AF6425B4C6A8}"/>
              </a:ext>
            </a:extLst>
          </p:cNvPr>
          <p:cNvSpPr>
            <a:spLocks noGrp="1"/>
          </p:cNvSpPr>
          <p:nvPr>
            <p:ph sz="quarter" idx="1"/>
          </p:nvPr>
        </p:nvSpPr>
        <p:spPr>
          <a:xfrm>
            <a:off x="612648" y="990600"/>
            <a:ext cx="7987888" cy="2362200"/>
          </a:xfrm>
        </p:spPr>
        <p:txBody>
          <a:bodyPr numCol="2">
            <a:normAutofit fontScale="92500"/>
          </a:bodyPr>
          <a:lstStyle/>
          <a:p>
            <a:pPr lvl="1"/>
            <a:r>
              <a:rPr lang="en-US" dirty="0"/>
              <a:t>Berkeley/Cambridge/Kellogg</a:t>
            </a:r>
          </a:p>
          <a:p>
            <a:pPr lvl="1"/>
            <a:r>
              <a:rPr lang="en-US" dirty="0"/>
              <a:t>Carlo/Vega</a:t>
            </a:r>
          </a:p>
          <a:p>
            <a:pPr lvl="1"/>
            <a:r>
              <a:rPr lang="en-US" dirty="0"/>
              <a:t>Encina Royale</a:t>
            </a:r>
          </a:p>
          <a:p>
            <a:pPr lvl="1"/>
            <a:r>
              <a:rPr lang="en-US" dirty="0"/>
              <a:t>La Goleta</a:t>
            </a:r>
          </a:p>
          <a:p>
            <a:pPr lvl="1"/>
            <a:endParaRPr lang="en-US" dirty="0"/>
          </a:p>
          <a:p>
            <a:pPr lvl="1"/>
            <a:r>
              <a:rPr lang="en-US" dirty="0"/>
              <a:t>Lake Los Carneros East</a:t>
            </a:r>
          </a:p>
          <a:p>
            <a:pPr lvl="1"/>
            <a:r>
              <a:rPr lang="en-US" dirty="0"/>
              <a:t>Lake Los Carneros North</a:t>
            </a:r>
          </a:p>
          <a:p>
            <a:pPr lvl="1"/>
            <a:r>
              <a:rPr lang="en-US" dirty="0" err="1"/>
              <a:t>Maravilla</a:t>
            </a:r>
            <a:endParaRPr lang="en-US" dirty="0"/>
          </a:p>
          <a:p>
            <a:pPr lvl="1"/>
            <a:r>
              <a:rPr lang="en-US" dirty="0"/>
              <a:t>Suellen</a:t>
            </a:r>
          </a:p>
          <a:p>
            <a:pPr lvl="1"/>
            <a:r>
              <a:rPr lang="en-US" dirty="0"/>
              <a:t>Village Terrace</a:t>
            </a:r>
          </a:p>
        </p:txBody>
      </p:sp>
      <p:sp>
        <p:nvSpPr>
          <p:cNvPr id="4" name="Date Placeholder 3">
            <a:extLst>
              <a:ext uri="{FF2B5EF4-FFF2-40B4-BE49-F238E27FC236}">
                <a16:creationId xmlns:a16="http://schemas.microsoft.com/office/drawing/2014/main" id="{A4A64989-1A4C-44D4-9098-5046A7A193C2}"/>
              </a:ext>
            </a:extLst>
          </p:cNvPr>
          <p:cNvSpPr>
            <a:spLocks noGrp="1"/>
          </p:cNvSpPr>
          <p:nvPr>
            <p:ph type="dt" sz="half" idx="2"/>
          </p:nvPr>
        </p:nvSpPr>
        <p:spPr/>
        <p:txBody>
          <a:bodyPr/>
          <a:lstStyle/>
          <a:p>
            <a:r>
              <a:rPr lang="en-US"/>
              <a:t>November 4, 2021</a:t>
            </a:r>
            <a:endParaRPr lang="en-US" dirty="0"/>
          </a:p>
        </p:txBody>
      </p:sp>
      <p:pic>
        <p:nvPicPr>
          <p:cNvPr id="6" name="Picture 5">
            <a:extLst>
              <a:ext uri="{FF2B5EF4-FFF2-40B4-BE49-F238E27FC236}">
                <a16:creationId xmlns:a16="http://schemas.microsoft.com/office/drawing/2014/main" id="{0788D9C5-A737-4198-A0A4-A1897BC32D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00" y="3278667"/>
            <a:ext cx="5715000" cy="3028648"/>
          </a:xfrm>
          <a:prstGeom prst="rect">
            <a:avLst/>
          </a:prstGeom>
        </p:spPr>
      </p:pic>
      <p:sp>
        <p:nvSpPr>
          <p:cNvPr id="7" name="Oval 6">
            <a:extLst>
              <a:ext uri="{FF2B5EF4-FFF2-40B4-BE49-F238E27FC236}">
                <a16:creationId xmlns:a16="http://schemas.microsoft.com/office/drawing/2014/main" id="{513CCE88-5670-4E97-A804-CF8EF955A1B4}"/>
              </a:ext>
            </a:extLst>
          </p:cNvPr>
          <p:cNvSpPr/>
          <p:nvPr/>
        </p:nvSpPr>
        <p:spPr>
          <a:xfrm rot="1666728">
            <a:off x="5264984" y="4581703"/>
            <a:ext cx="1643855" cy="838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21747A6-95E1-4FE4-887C-79F49131A083}"/>
              </a:ext>
            </a:extLst>
          </p:cNvPr>
          <p:cNvSpPr/>
          <p:nvPr/>
        </p:nvSpPr>
        <p:spPr>
          <a:xfrm>
            <a:off x="3733800" y="4572000"/>
            <a:ext cx="690833" cy="17332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6A3189B0-E621-491B-8D2F-42D957BF89FE}"/>
              </a:ext>
            </a:extLst>
          </p:cNvPr>
          <p:cNvSpPr/>
          <p:nvPr/>
        </p:nvSpPr>
        <p:spPr>
          <a:xfrm>
            <a:off x="4867182" y="5181600"/>
            <a:ext cx="1152618"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19900B01-ACE1-4E50-B101-D9C2D320E77C}"/>
              </a:ext>
            </a:extLst>
          </p:cNvPr>
          <p:cNvSpPr/>
          <p:nvPr/>
        </p:nvSpPr>
        <p:spPr>
          <a:xfrm>
            <a:off x="3688152" y="3808462"/>
            <a:ext cx="207118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29CF1B7E-5956-48FA-ADAE-3C224584460A}"/>
              </a:ext>
            </a:extLst>
          </p:cNvPr>
          <p:cNvSpPr/>
          <p:nvPr/>
        </p:nvSpPr>
        <p:spPr>
          <a:xfrm rot="20416097">
            <a:off x="1714500" y="4652697"/>
            <a:ext cx="1452944" cy="98610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5411CAB2-397A-41F6-8234-3A6346D31878}"/>
              </a:ext>
            </a:extLst>
          </p:cNvPr>
          <p:cNvSpPr/>
          <p:nvPr/>
        </p:nvSpPr>
        <p:spPr>
          <a:xfrm>
            <a:off x="2963110" y="4463097"/>
            <a:ext cx="923091" cy="182020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EE41571E-BD34-4B01-88D8-19A92C4C11A7}"/>
              </a:ext>
            </a:extLst>
          </p:cNvPr>
          <p:cNvSpPr/>
          <p:nvPr/>
        </p:nvSpPr>
        <p:spPr>
          <a:xfrm>
            <a:off x="6164651" y="5604559"/>
            <a:ext cx="1150549" cy="35137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2F069FF6-B907-4961-B5DB-F773AFE07CB1}"/>
              </a:ext>
            </a:extLst>
          </p:cNvPr>
          <p:cNvSpPr/>
          <p:nvPr/>
        </p:nvSpPr>
        <p:spPr>
          <a:xfrm>
            <a:off x="4333851" y="5151116"/>
            <a:ext cx="588151" cy="56388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2163C49F-A897-4D2C-9B7C-2CEBDD09E97C}"/>
              </a:ext>
            </a:extLst>
          </p:cNvPr>
          <p:cNvSpPr/>
          <p:nvPr/>
        </p:nvSpPr>
        <p:spPr>
          <a:xfrm>
            <a:off x="4766939" y="4470343"/>
            <a:ext cx="588151" cy="56388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1094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500"/>
                                        <p:tgtEl>
                                          <p:spTgt spid="3">
                                            <p:txEl>
                                              <p:pRg st="3" end="3"/>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500"/>
                                        <p:tgtEl>
                                          <p:spTgt spid="3">
                                            <p:txEl>
                                              <p:pRg st="5" end="5"/>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fade">
                                      <p:cBhvr>
                                        <p:cTn id="47" dur="500"/>
                                        <p:tgtEl>
                                          <p:spTgt spid="3">
                                            <p:txEl>
                                              <p:pRg st="6" end="6"/>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Effect transition="in" filter="fade">
                                      <p:cBhvr>
                                        <p:cTn id="55" dur="500"/>
                                        <p:tgtEl>
                                          <p:spTgt spid="3">
                                            <p:txEl>
                                              <p:pRg st="7" end="7"/>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500"/>
                                        <p:tgtEl>
                                          <p:spTgt spid="3">
                                            <p:txEl>
                                              <p:pRg st="8" end="8"/>
                                            </p:txEl>
                                          </p:spTgt>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fade">
                                      <p:cBhvr>
                                        <p:cTn id="66" dur="500"/>
                                        <p:tgtEl>
                                          <p:spTgt spid="1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3">
                                            <p:txEl>
                                              <p:pRg st="9" end="9"/>
                                            </p:txEl>
                                          </p:spTgt>
                                        </p:tgtEl>
                                        <p:attrNameLst>
                                          <p:attrName>style.visibility</p:attrName>
                                        </p:attrNameLst>
                                      </p:cBhvr>
                                      <p:to>
                                        <p:strVal val="visible"/>
                                      </p:to>
                                    </p:set>
                                    <p:animEffect transition="in" filter="fade">
                                      <p:cBhvr>
                                        <p:cTn id="71" dur="500"/>
                                        <p:tgtEl>
                                          <p:spTgt spid="3">
                                            <p:txEl>
                                              <p:pRg st="9" end="9"/>
                                            </p:txEl>
                                          </p:spTgt>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fade">
                                      <p:cBhvr>
                                        <p:cTn id="7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1BB68-CDA0-4E02-B2DB-AD9C130378DE}"/>
              </a:ext>
            </a:extLst>
          </p:cNvPr>
          <p:cNvSpPr>
            <a:spLocks noGrp="1"/>
          </p:cNvSpPr>
          <p:nvPr>
            <p:ph type="title"/>
          </p:nvPr>
        </p:nvSpPr>
        <p:spPr/>
        <p:txBody>
          <a:bodyPr/>
          <a:lstStyle/>
          <a:p>
            <a:r>
              <a:rPr lang="en-US" dirty="0"/>
              <a:t>Neighborhoods (Northwest Area)</a:t>
            </a:r>
          </a:p>
        </p:txBody>
      </p:sp>
      <p:sp>
        <p:nvSpPr>
          <p:cNvPr id="3" name="Content Placeholder 2">
            <a:extLst>
              <a:ext uri="{FF2B5EF4-FFF2-40B4-BE49-F238E27FC236}">
                <a16:creationId xmlns:a16="http://schemas.microsoft.com/office/drawing/2014/main" id="{BDB797F1-8B9E-4D89-9D1A-AF6425B4C6A8}"/>
              </a:ext>
            </a:extLst>
          </p:cNvPr>
          <p:cNvSpPr>
            <a:spLocks noGrp="1"/>
          </p:cNvSpPr>
          <p:nvPr>
            <p:ph sz="quarter" idx="1"/>
          </p:nvPr>
        </p:nvSpPr>
        <p:spPr>
          <a:xfrm>
            <a:off x="612648" y="990600"/>
            <a:ext cx="7987888" cy="2133600"/>
          </a:xfrm>
        </p:spPr>
        <p:txBody>
          <a:bodyPr numCol="2">
            <a:normAutofit lnSpcReduction="10000"/>
          </a:bodyPr>
          <a:lstStyle/>
          <a:p>
            <a:pPr lvl="1"/>
            <a:r>
              <a:rPr lang="en-US" dirty="0"/>
              <a:t>Brandon/Evergreen</a:t>
            </a:r>
          </a:p>
          <a:p>
            <a:pPr lvl="1"/>
            <a:r>
              <a:rPr lang="en-US" dirty="0"/>
              <a:t>Dos Pueblos/El Encanto Heights</a:t>
            </a:r>
          </a:p>
          <a:p>
            <a:pPr lvl="1"/>
            <a:r>
              <a:rPr lang="en-US" dirty="0"/>
              <a:t>Evergreen Terrace</a:t>
            </a:r>
          </a:p>
          <a:p>
            <a:pPr lvl="1"/>
            <a:r>
              <a:rPr lang="en-US" dirty="0"/>
              <a:t>Mountain View Ranch</a:t>
            </a:r>
          </a:p>
          <a:p>
            <a:pPr lvl="1"/>
            <a:r>
              <a:rPr lang="en-US" dirty="0"/>
              <a:t>Santa Barbara West (Mobile Home Park)</a:t>
            </a:r>
          </a:p>
          <a:p>
            <a:pPr lvl="1"/>
            <a:r>
              <a:rPr lang="en-US" dirty="0"/>
              <a:t>Winchester Canyon/</a:t>
            </a:r>
            <a:br>
              <a:rPr lang="en-US" dirty="0"/>
            </a:br>
            <a:r>
              <a:rPr lang="en-US" dirty="0"/>
              <a:t>San Miguel</a:t>
            </a:r>
          </a:p>
          <a:p>
            <a:pPr lvl="1"/>
            <a:r>
              <a:rPr lang="en-US" dirty="0"/>
              <a:t>Winchester Commons</a:t>
            </a:r>
          </a:p>
        </p:txBody>
      </p:sp>
      <p:sp>
        <p:nvSpPr>
          <p:cNvPr id="4" name="Date Placeholder 3">
            <a:extLst>
              <a:ext uri="{FF2B5EF4-FFF2-40B4-BE49-F238E27FC236}">
                <a16:creationId xmlns:a16="http://schemas.microsoft.com/office/drawing/2014/main" id="{A4A64989-1A4C-44D4-9098-5046A7A193C2}"/>
              </a:ext>
            </a:extLst>
          </p:cNvPr>
          <p:cNvSpPr>
            <a:spLocks noGrp="1"/>
          </p:cNvSpPr>
          <p:nvPr>
            <p:ph type="dt" sz="half" idx="2"/>
          </p:nvPr>
        </p:nvSpPr>
        <p:spPr/>
        <p:txBody>
          <a:bodyPr/>
          <a:lstStyle/>
          <a:p>
            <a:r>
              <a:rPr lang="en-US"/>
              <a:t>November 4, 2021</a:t>
            </a:r>
            <a:endParaRPr lang="en-US" dirty="0"/>
          </a:p>
        </p:txBody>
      </p:sp>
      <p:pic>
        <p:nvPicPr>
          <p:cNvPr id="6" name="Picture 5">
            <a:extLst>
              <a:ext uri="{FF2B5EF4-FFF2-40B4-BE49-F238E27FC236}">
                <a16:creationId xmlns:a16="http://schemas.microsoft.com/office/drawing/2014/main" id="{07627214-D2C2-4F38-8DED-3503F65531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6772" y="3098192"/>
            <a:ext cx="6310455" cy="3048115"/>
          </a:xfrm>
          <a:prstGeom prst="rect">
            <a:avLst/>
          </a:prstGeom>
        </p:spPr>
      </p:pic>
      <p:sp>
        <p:nvSpPr>
          <p:cNvPr id="7" name="Oval 6">
            <a:extLst>
              <a:ext uri="{FF2B5EF4-FFF2-40B4-BE49-F238E27FC236}">
                <a16:creationId xmlns:a16="http://schemas.microsoft.com/office/drawing/2014/main" id="{6ED7E09F-7CE1-4A5D-A394-DC40C8135C7B}"/>
              </a:ext>
            </a:extLst>
          </p:cNvPr>
          <p:cNvSpPr/>
          <p:nvPr/>
        </p:nvSpPr>
        <p:spPr>
          <a:xfrm>
            <a:off x="3276600" y="3920172"/>
            <a:ext cx="1676400" cy="194722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27B29AF4-8EC6-474E-893F-2322F2565D12}"/>
              </a:ext>
            </a:extLst>
          </p:cNvPr>
          <p:cNvSpPr/>
          <p:nvPr/>
        </p:nvSpPr>
        <p:spPr>
          <a:xfrm>
            <a:off x="4876755" y="3920172"/>
            <a:ext cx="2850471" cy="194722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332D50F1-CCB3-4179-B406-D4D1AEB14D6B}"/>
              </a:ext>
            </a:extLst>
          </p:cNvPr>
          <p:cNvSpPr/>
          <p:nvPr/>
        </p:nvSpPr>
        <p:spPr>
          <a:xfrm>
            <a:off x="3505200" y="3654885"/>
            <a:ext cx="1295400" cy="30479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3C0AB771-89DD-4815-98D7-6D30C10CF657}"/>
              </a:ext>
            </a:extLst>
          </p:cNvPr>
          <p:cNvSpPr/>
          <p:nvPr/>
        </p:nvSpPr>
        <p:spPr>
          <a:xfrm>
            <a:off x="2514600" y="4572001"/>
            <a:ext cx="838200" cy="4741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E53F666E-A742-40B1-84BF-A874F13348F6}"/>
              </a:ext>
            </a:extLst>
          </p:cNvPr>
          <p:cNvSpPr/>
          <p:nvPr/>
        </p:nvSpPr>
        <p:spPr>
          <a:xfrm>
            <a:off x="2550850" y="5407485"/>
            <a:ext cx="954350" cy="52762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C2D88C34-9C01-4677-BA42-581824EBB9BD}"/>
              </a:ext>
            </a:extLst>
          </p:cNvPr>
          <p:cNvSpPr/>
          <p:nvPr/>
        </p:nvSpPr>
        <p:spPr>
          <a:xfrm>
            <a:off x="1528392" y="4114801"/>
            <a:ext cx="1138608" cy="6530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26B19798-A488-4EB1-B173-E29EAB0067F8}"/>
              </a:ext>
            </a:extLst>
          </p:cNvPr>
          <p:cNvSpPr/>
          <p:nvPr/>
        </p:nvSpPr>
        <p:spPr>
          <a:xfrm rot="2794431">
            <a:off x="1782288" y="4976650"/>
            <a:ext cx="725585" cy="10281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72811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500"/>
                                        <p:tgtEl>
                                          <p:spTgt spid="3">
                                            <p:txEl>
                                              <p:pRg st="3" end="3"/>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500"/>
                                        <p:tgtEl>
                                          <p:spTgt spid="3">
                                            <p:txEl>
                                              <p:pRg st="4" end="4"/>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500"/>
                                        <p:tgtEl>
                                          <p:spTgt spid="3">
                                            <p:txEl>
                                              <p:pRg st="5" end="5"/>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500"/>
                                        <p:tgtEl>
                                          <p:spTgt spid="3">
                                            <p:txEl>
                                              <p:pRg st="6" end="6"/>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1BB68-CDA0-4E02-B2DB-AD9C130378DE}"/>
              </a:ext>
            </a:extLst>
          </p:cNvPr>
          <p:cNvSpPr>
            <a:spLocks noGrp="1"/>
          </p:cNvSpPr>
          <p:nvPr>
            <p:ph type="title"/>
          </p:nvPr>
        </p:nvSpPr>
        <p:spPr/>
        <p:txBody>
          <a:bodyPr/>
          <a:lstStyle/>
          <a:p>
            <a:r>
              <a:rPr lang="en-US" dirty="0"/>
              <a:t>Neighborhoods (Old Town)</a:t>
            </a:r>
          </a:p>
        </p:txBody>
      </p:sp>
      <p:sp>
        <p:nvSpPr>
          <p:cNvPr id="3" name="Content Placeholder 2">
            <a:extLst>
              <a:ext uri="{FF2B5EF4-FFF2-40B4-BE49-F238E27FC236}">
                <a16:creationId xmlns:a16="http://schemas.microsoft.com/office/drawing/2014/main" id="{BDB797F1-8B9E-4D89-9D1A-AF6425B4C6A8}"/>
              </a:ext>
            </a:extLst>
          </p:cNvPr>
          <p:cNvSpPr>
            <a:spLocks noGrp="1"/>
          </p:cNvSpPr>
          <p:nvPr>
            <p:ph sz="quarter" idx="1"/>
          </p:nvPr>
        </p:nvSpPr>
        <p:spPr>
          <a:xfrm>
            <a:off x="612648" y="990600"/>
            <a:ext cx="2816352" cy="5334000"/>
          </a:xfrm>
        </p:spPr>
        <p:txBody>
          <a:bodyPr>
            <a:normAutofit/>
          </a:bodyPr>
          <a:lstStyle/>
          <a:p>
            <a:pPr lvl="1"/>
            <a:r>
              <a:rPr lang="en-US" dirty="0"/>
              <a:t>Dearborn Green</a:t>
            </a:r>
            <a:br>
              <a:rPr lang="en-US" dirty="0"/>
            </a:br>
            <a:r>
              <a:rPr lang="en-US" dirty="0"/>
              <a:t>/La Goleta</a:t>
            </a:r>
          </a:p>
          <a:p>
            <a:pPr lvl="1"/>
            <a:r>
              <a:rPr lang="en-US" dirty="0"/>
              <a:t>Old Town Proper</a:t>
            </a:r>
          </a:p>
          <a:p>
            <a:pPr lvl="1"/>
            <a:r>
              <a:rPr lang="en-US" dirty="0"/>
              <a:t>Patterson Place</a:t>
            </a:r>
            <a:br>
              <a:rPr lang="en-US" dirty="0"/>
            </a:br>
            <a:r>
              <a:rPr lang="en-US" dirty="0"/>
              <a:t>/Overpass Rd.</a:t>
            </a:r>
          </a:p>
          <a:p>
            <a:pPr lvl="1"/>
            <a:r>
              <a:rPr lang="en-US" dirty="0"/>
              <a:t>Rancho Goleta (Mobile Home Park)</a:t>
            </a:r>
          </a:p>
          <a:p>
            <a:pPr lvl="1"/>
            <a:r>
              <a:rPr lang="en-US" dirty="0"/>
              <a:t>Sumida Gardens</a:t>
            </a:r>
          </a:p>
          <a:p>
            <a:pPr lvl="1"/>
            <a:r>
              <a:rPr lang="en-US" dirty="0" err="1"/>
              <a:t>Winslowe</a:t>
            </a:r>
            <a:endParaRPr lang="en-US" dirty="0"/>
          </a:p>
        </p:txBody>
      </p:sp>
      <p:sp>
        <p:nvSpPr>
          <p:cNvPr id="4" name="Date Placeholder 3">
            <a:extLst>
              <a:ext uri="{FF2B5EF4-FFF2-40B4-BE49-F238E27FC236}">
                <a16:creationId xmlns:a16="http://schemas.microsoft.com/office/drawing/2014/main" id="{A4A64989-1A4C-44D4-9098-5046A7A193C2}"/>
              </a:ext>
            </a:extLst>
          </p:cNvPr>
          <p:cNvSpPr>
            <a:spLocks noGrp="1"/>
          </p:cNvSpPr>
          <p:nvPr>
            <p:ph type="dt" sz="half" idx="2"/>
          </p:nvPr>
        </p:nvSpPr>
        <p:spPr/>
        <p:txBody>
          <a:bodyPr/>
          <a:lstStyle/>
          <a:p>
            <a:r>
              <a:rPr lang="en-US"/>
              <a:t>November 4, 2021</a:t>
            </a:r>
            <a:endParaRPr lang="en-US" dirty="0"/>
          </a:p>
        </p:txBody>
      </p:sp>
      <p:pic>
        <p:nvPicPr>
          <p:cNvPr id="6" name="Picture 5">
            <a:extLst>
              <a:ext uri="{FF2B5EF4-FFF2-40B4-BE49-F238E27FC236}">
                <a16:creationId xmlns:a16="http://schemas.microsoft.com/office/drawing/2014/main" id="{EA0C3807-BCA9-4287-B3CC-421349943B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3825" y="914400"/>
            <a:ext cx="5154836" cy="4495800"/>
          </a:xfrm>
          <a:prstGeom prst="rect">
            <a:avLst/>
          </a:prstGeom>
        </p:spPr>
      </p:pic>
      <p:sp>
        <p:nvSpPr>
          <p:cNvPr id="7" name="Oval 6">
            <a:extLst>
              <a:ext uri="{FF2B5EF4-FFF2-40B4-BE49-F238E27FC236}">
                <a16:creationId xmlns:a16="http://schemas.microsoft.com/office/drawing/2014/main" id="{7B4A00DC-D1C0-4970-A3F6-FD15DE814A10}"/>
              </a:ext>
            </a:extLst>
          </p:cNvPr>
          <p:cNvSpPr/>
          <p:nvPr/>
        </p:nvSpPr>
        <p:spPr>
          <a:xfrm rot="18191352">
            <a:off x="5643931" y="1608535"/>
            <a:ext cx="1368478" cy="6148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634F0EBD-436F-4F6E-8F89-DB0E1A2C7AF8}"/>
              </a:ext>
            </a:extLst>
          </p:cNvPr>
          <p:cNvSpPr/>
          <p:nvPr/>
        </p:nvSpPr>
        <p:spPr>
          <a:xfrm>
            <a:off x="7848599" y="1090788"/>
            <a:ext cx="682753" cy="8904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D21C87FB-F51A-4AAD-A322-580FFE95035F}"/>
              </a:ext>
            </a:extLst>
          </p:cNvPr>
          <p:cNvSpPr/>
          <p:nvPr/>
        </p:nvSpPr>
        <p:spPr>
          <a:xfrm>
            <a:off x="4648201" y="4343400"/>
            <a:ext cx="901434" cy="104164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A3330400-4D28-4EE5-85A3-24230031D847}"/>
              </a:ext>
            </a:extLst>
          </p:cNvPr>
          <p:cNvSpPr/>
          <p:nvPr/>
        </p:nvSpPr>
        <p:spPr>
          <a:xfrm>
            <a:off x="6829856" y="1752600"/>
            <a:ext cx="901434" cy="5970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87266BE7-C6B4-494C-BBC2-8DC8BF484D09}"/>
              </a:ext>
            </a:extLst>
          </p:cNvPr>
          <p:cNvSpPr/>
          <p:nvPr/>
        </p:nvSpPr>
        <p:spPr>
          <a:xfrm>
            <a:off x="4800600" y="2990666"/>
            <a:ext cx="783154" cy="5970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6F128E57-6C9C-41AF-B128-8A0A137C6EC8}"/>
              </a:ext>
            </a:extLst>
          </p:cNvPr>
          <p:cNvSpPr/>
          <p:nvPr/>
        </p:nvSpPr>
        <p:spPr>
          <a:xfrm>
            <a:off x="3576523" y="1447800"/>
            <a:ext cx="2335962" cy="154286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71060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500"/>
                                        <p:tgtEl>
                                          <p:spTgt spid="3">
                                            <p:txEl>
                                              <p:pRg st="3" end="3"/>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500"/>
                                        <p:tgtEl>
                                          <p:spTgt spid="3">
                                            <p:txEl>
                                              <p:pRg st="4" end="4"/>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500"/>
                                        <p:tgtEl>
                                          <p:spTgt spid="3">
                                            <p:txEl>
                                              <p:pRg st="5" end="5"/>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1BB68-CDA0-4E02-B2DB-AD9C130378DE}"/>
              </a:ext>
            </a:extLst>
          </p:cNvPr>
          <p:cNvSpPr>
            <a:spLocks noGrp="1"/>
          </p:cNvSpPr>
          <p:nvPr>
            <p:ph type="title"/>
          </p:nvPr>
        </p:nvSpPr>
        <p:spPr/>
        <p:txBody>
          <a:bodyPr/>
          <a:lstStyle/>
          <a:p>
            <a:r>
              <a:rPr lang="en-US" dirty="0"/>
              <a:t>Neighborhoods (Southwest Area)</a:t>
            </a:r>
          </a:p>
        </p:txBody>
      </p:sp>
      <p:sp>
        <p:nvSpPr>
          <p:cNvPr id="3" name="Content Placeholder 2">
            <a:extLst>
              <a:ext uri="{FF2B5EF4-FFF2-40B4-BE49-F238E27FC236}">
                <a16:creationId xmlns:a16="http://schemas.microsoft.com/office/drawing/2014/main" id="{BDB797F1-8B9E-4D89-9D1A-AF6425B4C6A8}"/>
              </a:ext>
            </a:extLst>
          </p:cNvPr>
          <p:cNvSpPr>
            <a:spLocks noGrp="1"/>
          </p:cNvSpPr>
          <p:nvPr>
            <p:ph sz="quarter" idx="1"/>
          </p:nvPr>
        </p:nvSpPr>
        <p:spPr>
          <a:xfrm>
            <a:off x="612648" y="840849"/>
            <a:ext cx="7987888" cy="2743200"/>
          </a:xfrm>
        </p:spPr>
        <p:txBody>
          <a:bodyPr numCol="2">
            <a:normAutofit/>
          </a:bodyPr>
          <a:lstStyle/>
          <a:p>
            <a:pPr lvl="1"/>
            <a:r>
              <a:rPr lang="en-US" dirty="0"/>
              <a:t>Armstrong/Scripps </a:t>
            </a:r>
            <a:r>
              <a:rPr lang="en-US" dirty="0" err="1"/>
              <a:t>Cresc</a:t>
            </a:r>
            <a:r>
              <a:rPr lang="en-US" dirty="0"/>
              <a:t>.</a:t>
            </a:r>
          </a:p>
          <a:p>
            <a:pPr lvl="1"/>
            <a:r>
              <a:rPr lang="en-US" dirty="0"/>
              <a:t>Cannon Green</a:t>
            </a:r>
          </a:p>
          <a:p>
            <a:pPr lvl="1"/>
            <a:r>
              <a:rPr lang="en-US" dirty="0"/>
              <a:t>Ellwood Beach/Mathilda</a:t>
            </a:r>
          </a:p>
          <a:p>
            <a:pPr lvl="1"/>
            <a:r>
              <a:rPr lang="en-US" dirty="0"/>
              <a:t>Ellwood Mesa/Coronado</a:t>
            </a:r>
          </a:p>
          <a:p>
            <a:pPr lvl="1"/>
            <a:r>
              <a:rPr lang="en-US" dirty="0"/>
              <a:t>Meadow Tree/Santa Barbara Fairways</a:t>
            </a:r>
          </a:p>
          <a:p>
            <a:pPr lvl="1"/>
            <a:r>
              <a:rPr lang="en-US" dirty="0"/>
              <a:t>Pacific Oaks</a:t>
            </a:r>
          </a:p>
          <a:p>
            <a:pPr lvl="1"/>
            <a:r>
              <a:rPr lang="en-US" dirty="0"/>
              <a:t>Rancho Estates (Mobile Home Park)</a:t>
            </a:r>
          </a:p>
          <a:p>
            <a:pPr lvl="1"/>
            <a:r>
              <a:rPr lang="en-US" dirty="0"/>
              <a:t>Santa Barbara Shores</a:t>
            </a:r>
          </a:p>
          <a:p>
            <a:pPr lvl="1"/>
            <a:r>
              <a:rPr lang="en-US" dirty="0"/>
              <a:t>Sesame Tree/Whittier</a:t>
            </a:r>
          </a:p>
          <a:p>
            <a:pPr lvl="1"/>
            <a:r>
              <a:rPr lang="en-US" dirty="0" err="1"/>
              <a:t>Storke</a:t>
            </a:r>
            <a:r>
              <a:rPr lang="en-US" dirty="0"/>
              <a:t> Ranch</a:t>
            </a:r>
          </a:p>
        </p:txBody>
      </p:sp>
      <p:sp>
        <p:nvSpPr>
          <p:cNvPr id="4" name="Date Placeholder 3">
            <a:extLst>
              <a:ext uri="{FF2B5EF4-FFF2-40B4-BE49-F238E27FC236}">
                <a16:creationId xmlns:a16="http://schemas.microsoft.com/office/drawing/2014/main" id="{A4A64989-1A4C-44D4-9098-5046A7A193C2}"/>
              </a:ext>
            </a:extLst>
          </p:cNvPr>
          <p:cNvSpPr>
            <a:spLocks noGrp="1"/>
          </p:cNvSpPr>
          <p:nvPr>
            <p:ph type="dt" sz="half" idx="2"/>
          </p:nvPr>
        </p:nvSpPr>
        <p:spPr/>
        <p:txBody>
          <a:bodyPr/>
          <a:lstStyle/>
          <a:p>
            <a:r>
              <a:rPr lang="en-US"/>
              <a:t>November 4, 2021</a:t>
            </a:r>
            <a:endParaRPr lang="en-US" dirty="0"/>
          </a:p>
        </p:txBody>
      </p:sp>
      <p:pic>
        <p:nvPicPr>
          <p:cNvPr id="6" name="Picture 5">
            <a:extLst>
              <a:ext uri="{FF2B5EF4-FFF2-40B4-BE49-F238E27FC236}">
                <a16:creationId xmlns:a16="http://schemas.microsoft.com/office/drawing/2014/main" id="{25093F98-A835-4254-A5AA-177C57DAA3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0" y="3435658"/>
            <a:ext cx="6400800" cy="2743712"/>
          </a:xfrm>
          <a:prstGeom prst="rect">
            <a:avLst/>
          </a:prstGeom>
        </p:spPr>
      </p:pic>
      <p:sp>
        <p:nvSpPr>
          <p:cNvPr id="7" name="Oval 6">
            <a:extLst>
              <a:ext uri="{FF2B5EF4-FFF2-40B4-BE49-F238E27FC236}">
                <a16:creationId xmlns:a16="http://schemas.microsoft.com/office/drawing/2014/main" id="{89DA6947-3C79-42A7-ADAD-DB81622C450F}"/>
              </a:ext>
            </a:extLst>
          </p:cNvPr>
          <p:cNvSpPr/>
          <p:nvPr/>
        </p:nvSpPr>
        <p:spPr>
          <a:xfrm>
            <a:off x="5541958" y="4572000"/>
            <a:ext cx="1544641"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7DCD7E72-F642-428A-B340-42F4314FACEC}"/>
              </a:ext>
            </a:extLst>
          </p:cNvPr>
          <p:cNvSpPr/>
          <p:nvPr/>
        </p:nvSpPr>
        <p:spPr>
          <a:xfrm>
            <a:off x="4648200" y="3422342"/>
            <a:ext cx="893758" cy="136608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A44329FA-1DE1-41AD-A879-8D9AF3E30CB4}"/>
              </a:ext>
            </a:extLst>
          </p:cNvPr>
          <p:cNvSpPr/>
          <p:nvPr/>
        </p:nvSpPr>
        <p:spPr>
          <a:xfrm>
            <a:off x="4248526" y="3444536"/>
            <a:ext cx="381000" cy="182436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E6937428-B4F3-4E9E-9A8D-34B2C6E5E01C}"/>
              </a:ext>
            </a:extLst>
          </p:cNvPr>
          <p:cNvSpPr/>
          <p:nvPr/>
        </p:nvSpPr>
        <p:spPr>
          <a:xfrm>
            <a:off x="4005309" y="3429000"/>
            <a:ext cx="243217" cy="182436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AEC64EC6-084F-40CE-A6EE-26377B88C9FC}"/>
              </a:ext>
            </a:extLst>
          </p:cNvPr>
          <p:cNvSpPr/>
          <p:nvPr/>
        </p:nvSpPr>
        <p:spPr>
          <a:xfrm>
            <a:off x="3048000" y="3437024"/>
            <a:ext cx="957309" cy="18163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15B5492D-6548-4B63-ADF7-307754E73796}"/>
              </a:ext>
            </a:extLst>
          </p:cNvPr>
          <p:cNvSpPr/>
          <p:nvPr/>
        </p:nvSpPr>
        <p:spPr>
          <a:xfrm>
            <a:off x="2590800" y="3429001"/>
            <a:ext cx="478655" cy="20551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1DD4C772-C4FA-4AA4-AC88-EB6511E2C458}"/>
              </a:ext>
            </a:extLst>
          </p:cNvPr>
          <p:cNvSpPr/>
          <p:nvPr/>
        </p:nvSpPr>
        <p:spPr>
          <a:xfrm rot="19182617">
            <a:off x="6238805" y="5211939"/>
            <a:ext cx="595525" cy="5273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86668268-B73E-40C6-ABD2-47A8719E35B2}"/>
              </a:ext>
            </a:extLst>
          </p:cNvPr>
          <p:cNvSpPr/>
          <p:nvPr/>
        </p:nvSpPr>
        <p:spPr>
          <a:xfrm>
            <a:off x="5501017" y="3444536"/>
            <a:ext cx="893758" cy="119902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857350E6-0AD1-4FF1-BF82-7C2FBE3A88ED}"/>
              </a:ext>
            </a:extLst>
          </p:cNvPr>
          <p:cNvSpPr/>
          <p:nvPr/>
        </p:nvSpPr>
        <p:spPr>
          <a:xfrm>
            <a:off x="6927334" y="4771845"/>
            <a:ext cx="976851" cy="5575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B57D0BD5-8988-40F3-B7AE-86F7E85D6FDC}"/>
              </a:ext>
            </a:extLst>
          </p:cNvPr>
          <p:cNvSpPr/>
          <p:nvPr/>
        </p:nvSpPr>
        <p:spPr>
          <a:xfrm rot="5400000">
            <a:off x="7687844" y="4951304"/>
            <a:ext cx="1390426" cy="106468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11150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500"/>
                                        <p:tgtEl>
                                          <p:spTgt spid="3">
                                            <p:txEl>
                                              <p:pRg st="3" end="3"/>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500"/>
                                        <p:tgtEl>
                                          <p:spTgt spid="3">
                                            <p:txEl>
                                              <p:pRg st="4" end="4"/>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500"/>
                                        <p:tgtEl>
                                          <p:spTgt spid="3">
                                            <p:txEl>
                                              <p:pRg st="5" end="5"/>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500"/>
                                        <p:tgtEl>
                                          <p:spTgt spid="3">
                                            <p:txEl>
                                              <p:pRg st="6" end="6"/>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5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fade">
                                      <p:cBhvr>
                                        <p:cTn id="63" dur="500"/>
                                        <p:tgtEl>
                                          <p:spTgt spid="3">
                                            <p:txEl>
                                              <p:pRg st="7" end="7"/>
                                            </p:txEl>
                                          </p:spTgt>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fade">
                                      <p:cBhvr>
                                        <p:cTn id="66" dur="500"/>
                                        <p:tgtEl>
                                          <p:spTgt spid="12"/>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3">
                                            <p:txEl>
                                              <p:pRg st="8" end="8"/>
                                            </p:txEl>
                                          </p:spTgt>
                                        </p:tgtEl>
                                        <p:attrNameLst>
                                          <p:attrName>style.visibility</p:attrName>
                                        </p:attrNameLst>
                                      </p:cBhvr>
                                      <p:to>
                                        <p:strVal val="visible"/>
                                      </p:to>
                                    </p:set>
                                    <p:animEffect transition="in" filter="fade">
                                      <p:cBhvr>
                                        <p:cTn id="71" dur="500"/>
                                        <p:tgtEl>
                                          <p:spTgt spid="3">
                                            <p:txEl>
                                              <p:pRg st="8" end="8"/>
                                            </p:txEl>
                                          </p:spTgt>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fade">
                                      <p:cBhvr>
                                        <p:cTn id="74" dur="500"/>
                                        <p:tgtEl>
                                          <p:spTgt spid="15"/>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3">
                                            <p:txEl>
                                              <p:pRg st="9" end="9"/>
                                            </p:txEl>
                                          </p:spTgt>
                                        </p:tgtEl>
                                        <p:attrNameLst>
                                          <p:attrName>style.visibility</p:attrName>
                                        </p:attrNameLst>
                                      </p:cBhvr>
                                      <p:to>
                                        <p:strVal val="visible"/>
                                      </p:to>
                                    </p:set>
                                    <p:animEffect transition="in" filter="fade">
                                      <p:cBhvr>
                                        <p:cTn id="79" dur="500"/>
                                        <p:tgtEl>
                                          <p:spTgt spid="3">
                                            <p:txEl>
                                              <p:pRg st="9" end="9"/>
                                            </p:txEl>
                                          </p:spTgt>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fade">
                                      <p:cBhvr>
                                        <p:cTn id="8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1B9424-D39E-42BC-824F-7F1D3179E1A1}"/>
              </a:ext>
            </a:extLst>
          </p:cNvPr>
          <p:cNvSpPr>
            <a:spLocks noGrp="1"/>
          </p:cNvSpPr>
          <p:nvPr>
            <p:ph type="title"/>
          </p:nvPr>
        </p:nvSpPr>
        <p:spPr/>
        <p:txBody>
          <a:bodyPr/>
          <a:lstStyle/>
          <a:p>
            <a:r>
              <a:rPr lang="en-US" dirty="0"/>
              <a:t>Public Mapping and Map Review Tools</a:t>
            </a:r>
          </a:p>
        </p:txBody>
      </p:sp>
      <p:sp>
        <p:nvSpPr>
          <p:cNvPr id="5" name="Content Placeholder 4">
            <a:extLst>
              <a:ext uri="{FF2B5EF4-FFF2-40B4-BE49-F238E27FC236}">
                <a16:creationId xmlns:a16="http://schemas.microsoft.com/office/drawing/2014/main" id="{B93C13C3-B41D-46E3-B43F-FF71A3CA48E9}"/>
              </a:ext>
            </a:extLst>
          </p:cNvPr>
          <p:cNvSpPr>
            <a:spLocks noGrp="1"/>
          </p:cNvSpPr>
          <p:nvPr>
            <p:ph sz="quarter" idx="1"/>
          </p:nvPr>
        </p:nvSpPr>
        <p:spPr>
          <a:xfrm>
            <a:off x="612648" y="990600"/>
            <a:ext cx="8153400" cy="5420994"/>
          </a:xfrm>
        </p:spPr>
        <p:txBody>
          <a:bodyPr/>
          <a:lstStyle/>
          <a:p>
            <a:r>
              <a:rPr lang="en-US" dirty="0"/>
              <a:t>Different tools for different purposes</a:t>
            </a:r>
          </a:p>
          <a:p>
            <a:r>
              <a:rPr lang="en-US" dirty="0"/>
              <a:t>Different tools for different levels of comfort and interest, found at </a:t>
            </a:r>
            <a:r>
              <a:rPr lang="en-US" dirty="0">
                <a:hlinkClick r:id="rId2"/>
              </a:rPr>
              <a:t>drawgoleta.org/draw-a-map</a:t>
            </a:r>
            <a:endParaRPr lang="en-US" dirty="0"/>
          </a:p>
          <a:p>
            <a:pPr lvl="1"/>
            <a:r>
              <a:rPr lang="en-US" dirty="0"/>
              <a:t>Simple “learn about your community” </a:t>
            </a:r>
            <a:r>
              <a:rPr lang="en-US" dirty="0">
                <a:hlinkClick r:id="rId3"/>
              </a:rPr>
              <a:t>Story Map</a:t>
            </a:r>
            <a:endParaRPr lang="en-US" dirty="0"/>
          </a:p>
          <a:p>
            <a:pPr lvl="1"/>
            <a:r>
              <a:rPr lang="en-US" dirty="0"/>
              <a:t>Simple “review draft maps” </a:t>
            </a:r>
            <a:r>
              <a:rPr lang="en-US" dirty="0">
                <a:hlinkClick r:id="rId4"/>
              </a:rPr>
              <a:t>Interactive Review Map </a:t>
            </a:r>
            <a:endParaRPr lang="en-US" dirty="0"/>
          </a:p>
          <a:p>
            <a:pPr lvl="1"/>
            <a:r>
              <a:rPr lang="en-US" dirty="0">
                <a:hlinkClick r:id="rId5"/>
              </a:rPr>
              <a:t>Paper</a:t>
            </a:r>
            <a:r>
              <a:rPr lang="en-US" dirty="0"/>
              <a:t>- and </a:t>
            </a:r>
            <a:r>
              <a:rPr lang="en-US" dirty="0">
                <a:hlinkClick r:id="rId6"/>
              </a:rPr>
              <a:t>Excel</a:t>
            </a:r>
            <a:r>
              <a:rPr lang="en-US" dirty="0"/>
              <a:t>-based simple “Draw a draft map” tools</a:t>
            </a:r>
          </a:p>
          <a:p>
            <a:pPr lvl="1"/>
            <a:r>
              <a:rPr lang="en-US" dirty="0"/>
              <a:t>Easy-to-use online “Draw your neighborhood” / “Draw a draft map” tool: </a:t>
            </a:r>
            <a:r>
              <a:rPr lang="en-US" dirty="0" err="1">
                <a:hlinkClick r:id="rId7"/>
              </a:rPr>
              <a:t>DistrictR</a:t>
            </a:r>
            <a:endParaRPr lang="en-US" dirty="0"/>
          </a:p>
          <a:p>
            <a:pPr lvl="1"/>
            <a:r>
              <a:rPr lang="en-US" dirty="0"/>
              <a:t>More complex but powerful “Draw a draft map” tool: Caliper’s </a:t>
            </a:r>
            <a:r>
              <a:rPr lang="en-US" dirty="0" err="1">
                <a:hlinkClick r:id="rId8"/>
              </a:rPr>
              <a:t>Maptitude</a:t>
            </a:r>
            <a:r>
              <a:rPr lang="en-US" dirty="0">
                <a:hlinkClick r:id="rId8"/>
              </a:rPr>
              <a:t> Online Redistricting (MOR)</a:t>
            </a:r>
            <a:endParaRPr lang="en-US" dirty="0"/>
          </a:p>
        </p:txBody>
      </p:sp>
      <p:sp>
        <p:nvSpPr>
          <p:cNvPr id="3" name="Date Placeholder 2">
            <a:extLst>
              <a:ext uri="{FF2B5EF4-FFF2-40B4-BE49-F238E27FC236}">
                <a16:creationId xmlns:a16="http://schemas.microsoft.com/office/drawing/2014/main" id="{C93C17BA-8DC4-4E8A-B260-2CAA8B84C993}"/>
              </a:ext>
            </a:extLst>
          </p:cNvPr>
          <p:cNvSpPr>
            <a:spLocks noGrp="1"/>
          </p:cNvSpPr>
          <p:nvPr>
            <p:ph type="dt" sz="half" idx="2"/>
          </p:nvPr>
        </p:nvSpPr>
        <p:spPr/>
        <p:txBody>
          <a:bodyPr/>
          <a:lstStyle/>
          <a:p>
            <a:r>
              <a:rPr lang="en-US"/>
              <a:t>November 4, 2021</a:t>
            </a:r>
            <a:endParaRPr lang="en-US" dirty="0"/>
          </a:p>
        </p:txBody>
      </p:sp>
      <p:sp>
        <p:nvSpPr>
          <p:cNvPr id="7" name="TextBox 6">
            <a:extLst>
              <a:ext uri="{FF2B5EF4-FFF2-40B4-BE49-F238E27FC236}">
                <a16:creationId xmlns:a16="http://schemas.microsoft.com/office/drawing/2014/main" id="{13925119-3F1F-418E-BAC9-EFD1B4FD2CC0}"/>
              </a:ext>
            </a:extLst>
          </p:cNvPr>
          <p:cNvSpPr txBox="1"/>
          <p:nvPr/>
        </p:nvSpPr>
        <p:spPr>
          <a:xfrm>
            <a:off x="1299863" y="5513457"/>
            <a:ext cx="6778970" cy="707886"/>
          </a:xfrm>
          <a:prstGeom prst="rect">
            <a:avLst/>
          </a:prstGeom>
          <a:solidFill>
            <a:schemeClr val="accent4">
              <a:lumMod val="20000"/>
              <a:lumOff val="80000"/>
            </a:schemeClr>
          </a:solidFill>
        </p:spPr>
        <p:txBody>
          <a:bodyPr wrap="square" rtlCol="0">
            <a:spAutoFit/>
          </a:bodyPr>
          <a:lstStyle/>
          <a:p>
            <a:pPr algn="ctr"/>
            <a:r>
              <a:rPr lang="en-US" sz="2000" b="1" dirty="0">
                <a:latin typeface="Garamond" panose="02020404030301010803" pitchFamily="18" charset="0"/>
              </a:rPr>
              <a:t>Whether you use the online mapping tool, Excel, the paper kit, or just draw on a napkin, we welcome your maps!</a:t>
            </a:r>
          </a:p>
        </p:txBody>
      </p:sp>
    </p:spTree>
    <p:extLst>
      <p:ext uri="{BB962C8B-B14F-4D97-AF65-F5344CB8AC3E}">
        <p14:creationId xmlns:p14="http://schemas.microsoft.com/office/powerpoint/2010/main" val="3404406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F8775-6895-4798-8EF7-F4243FE4503E}"/>
              </a:ext>
            </a:extLst>
          </p:cNvPr>
          <p:cNvSpPr>
            <a:spLocks noGrp="1"/>
          </p:cNvSpPr>
          <p:nvPr>
            <p:ph type="title"/>
          </p:nvPr>
        </p:nvSpPr>
        <p:spPr/>
        <p:txBody>
          <a:bodyPr/>
          <a:lstStyle/>
          <a:p>
            <a:r>
              <a:rPr lang="en-US" dirty="0"/>
              <a:t>Election Systems</a:t>
            </a:r>
          </a:p>
        </p:txBody>
      </p:sp>
      <p:sp>
        <p:nvSpPr>
          <p:cNvPr id="3" name="Content Placeholder 2">
            <a:extLst>
              <a:ext uri="{FF2B5EF4-FFF2-40B4-BE49-F238E27FC236}">
                <a16:creationId xmlns:a16="http://schemas.microsoft.com/office/drawing/2014/main" id="{07B6614D-6D59-461D-B251-BBF26FF2501D}"/>
              </a:ext>
            </a:extLst>
          </p:cNvPr>
          <p:cNvSpPr>
            <a:spLocks noGrp="1"/>
          </p:cNvSpPr>
          <p:nvPr>
            <p:ph sz="quarter" idx="1"/>
          </p:nvPr>
        </p:nvSpPr>
        <p:spPr/>
        <p:txBody>
          <a:bodyPr/>
          <a:lstStyle/>
          <a:p>
            <a:pPr marL="514350" indent="-514350">
              <a:buFont typeface="+mj-lt"/>
              <a:buAutoNum type="arabicPeriod"/>
            </a:pPr>
            <a:r>
              <a:rPr lang="en-US" dirty="0"/>
              <a:t>“At Large”</a:t>
            </a:r>
          </a:p>
          <a:p>
            <a:pPr marL="514350" indent="-514350">
              <a:buFont typeface="+mj-lt"/>
              <a:buAutoNum type="arabicPeriod"/>
            </a:pPr>
            <a:endParaRPr lang="en-US" dirty="0"/>
          </a:p>
          <a:p>
            <a:pPr marL="514350" indent="-514350">
              <a:buFont typeface="+mj-lt"/>
              <a:buAutoNum type="arabicPeriod"/>
            </a:pPr>
            <a:r>
              <a:rPr lang="en-US" dirty="0"/>
              <a:t>“From District”</a:t>
            </a:r>
          </a:p>
          <a:p>
            <a:pPr marL="514350" indent="-514350">
              <a:buFont typeface="+mj-lt"/>
              <a:buAutoNum type="arabicPeriod"/>
            </a:pPr>
            <a:endParaRPr lang="en-US" dirty="0"/>
          </a:p>
          <a:p>
            <a:pPr marL="514350" indent="-514350">
              <a:buFont typeface="+mj-lt"/>
              <a:buAutoNum type="arabicPeriod"/>
            </a:pPr>
            <a:r>
              <a:rPr lang="en-US" dirty="0"/>
              <a:t>“By District”</a:t>
            </a:r>
          </a:p>
          <a:p>
            <a:endParaRPr lang="en-US" dirty="0"/>
          </a:p>
        </p:txBody>
      </p:sp>
      <p:sp>
        <p:nvSpPr>
          <p:cNvPr id="4" name="Date Placeholder 3">
            <a:extLst>
              <a:ext uri="{FF2B5EF4-FFF2-40B4-BE49-F238E27FC236}">
                <a16:creationId xmlns:a16="http://schemas.microsoft.com/office/drawing/2014/main" id="{E6972CD7-80E0-4466-BBCE-DAA2AD294FA9}"/>
              </a:ext>
            </a:extLst>
          </p:cNvPr>
          <p:cNvSpPr>
            <a:spLocks noGrp="1"/>
          </p:cNvSpPr>
          <p:nvPr>
            <p:ph type="dt" sz="half" idx="2"/>
          </p:nvPr>
        </p:nvSpPr>
        <p:spPr/>
        <p:txBody>
          <a:bodyPr/>
          <a:lstStyle/>
          <a:p>
            <a:r>
              <a:rPr lang="en-US"/>
              <a:t>November 4, 2021</a:t>
            </a:r>
            <a:endParaRPr lang="en-US" dirty="0"/>
          </a:p>
        </p:txBody>
      </p:sp>
      <p:sp>
        <p:nvSpPr>
          <p:cNvPr id="5" name="TextBox 4">
            <a:extLst>
              <a:ext uri="{FF2B5EF4-FFF2-40B4-BE49-F238E27FC236}">
                <a16:creationId xmlns:a16="http://schemas.microsoft.com/office/drawing/2014/main" id="{8E9A0E62-B3E1-46F2-807C-650CFFDE8588}"/>
              </a:ext>
            </a:extLst>
          </p:cNvPr>
          <p:cNvSpPr txBox="1"/>
          <p:nvPr/>
        </p:nvSpPr>
        <p:spPr>
          <a:xfrm>
            <a:off x="1771650" y="4114800"/>
            <a:ext cx="5600700" cy="1384995"/>
          </a:xfrm>
          <a:prstGeom prst="rect">
            <a:avLst/>
          </a:prstGeom>
          <a:solidFill>
            <a:schemeClr val="accent4">
              <a:lumMod val="40000"/>
              <a:lumOff val="60000"/>
            </a:schemeClr>
          </a:solidFill>
        </p:spPr>
        <p:txBody>
          <a:bodyPr wrap="square" rtlCol="0">
            <a:spAutoFit/>
          </a:bodyPr>
          <a:lstStyle/>
          <a:p>
            <a:pPr algn="ctr"/>
            <a:r>
              <a:rPr lang="en-US" sz="2800" b="1" dirty="0">
                <a:latin typeface="Garamond" panose="02020404030301010803" pitchFamily="18" charset="0"/>
              </a:rPr>
              <a:t>The California Voting Rights Act was written to specifically encourage by-district elections</a:t>
            </a:r>
          </a:p>
        </p:txBody>
      </p:sp>
    </p:spTree>
    <p:extLst>
      <p:ext uri="{BB962C8B-B14F-4D97-AF65-F5344CB8AC3E}">
        <p14:creationId xmlns:p14="http://schemas.microsoft.com/office/powerpoint/2010/main" val="6000800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1B9424-D39E-42BC-824F-7F1D3179E1A1}"/>
              </a:ext>
            </a:extLst>
          </p:cNvPr>
          <p:cNvSpPr>
            <a:spLocks noGrp="1"/>
          </p:cNvSpPr>
          <p:nvPr>
            <p:ph type="title"/>
          </p:nvPr>
        </p:nvSpPr>
        <p:spPr/>
        <p:txBody>
          <a:bodyPr>
            <a:normAutofit/>
          </a:bodyPr>
          <a:lstStyle/>
          <a:p>
            <a:r>
              <a:rPr lang="en-US" dirty="0"/>
              <a:t>Making Sure That Your Map is Balanced</a:t>
            </a:r>
          </a:p>
        </p:txBody>
      </p:sp>
      <p:sp>
        <p:nvSpPr>
          <p:cNvPr id="5" name="Content Placeholder 4">
            <a:extLst>
              <a:ext uri="{FF2B5EF4-FFF2-40B4-BE49-F238E27FC236}">
                <a16:creationId xmlns:a16="http://schemas.microsoft.com/office/drawing/2014/main" id="{B93C13C3-B41D-46E3-B43F-FF71A3CA48E9}"/>
              </a:ext>
            </a:extLst>
          </p:cNvPr>
          <p:cNvSpPr>
            <a:spLocks noGrp="1"/>
          </p:cNvSpPr>
          <p:nvPr>
            <p:ph sz="quarter" idx="1"/>
          </p:nvPr>
        </p:nvSpPr>
        <p:spPr>
          <a:xfrm>
            <a:off x="612648" y="990600"/>
            <a:ext cx="8153400" cy="5420994"/>
          </a:xfrm>
        </p:spPr>
        <p:txBody>
          <a:bodyPr>
            <a:normAutofit fontScale="85000" lnSpcReduction="20000"/>
          </a:bodyPr>
          <a:lstStyle/>
          <a:p>
            <a:r>
              <a:rPr lang="en-US" dirty="0"/>
              <a:t>Given that the mapping tools were only recently updated with the official population data, any plans submitted using the estimated population data may not be population balanced according to the official population data, even if they appeared to be so according to the estimated population data</a:t>
            </a:r>
          </a:p>
          <a:p>
            <a:r>
              <a:rPr lang="en-US" dirty="0"/>
              <a:t>To guarantee that your </a:t>
            </a:r>
            <a:r>
              <a:rPr lang="en-US" dirty="0" err="1"/>
              <a:t>DistrictR</a:t>
            </a:r>
            <a:r>
              <a:rPr lang="en-US" dirty="0"/>
              <a:t> map is balanced, </a:t>
            </a:r>
            <a:r>
              <a:rPr lang="en-US" b="1" dirty="0"/>
              <a:t>you must start a new drawing by clicking the purple button “built out of 2020 blocks”; if you click on your original version that you made with the estimated data and try to edit that, it will </a:t>
            </a:r>
            <a:r>
              <a:rPr lang="en-US" b="1" u="sng" dirty="0"/>
              <a:t>not</a:t>
            </a:r>
            <a:r>
              <a:rPr lang="en-US" b="1" dirty="0"/>
              <a:t> adjust for the new official data, but continue to use the estimated data</a:t>
            </a:r>
          </a:p>
          <a:p>
            <a:r>
              <a:rPr lang="en-US" dirty="0"/>
              <a:t>If you would like to use your original version as a template, you can have that open in another tab and try to do your best to replicate it as you make a new drawing</a:t>
            </a:r>
          </a:p>
          <a:p>
            <a:r>
              <a:rPr lang="en-US" dirty="0"/>
              <a:t>Once you are done, make sure to select “Share Now” to save it to the Public Gallery; drafts are not shared with the Council</a:t>
            </a:r>
          </a:p>
          <a:p>
            <a:endParaRPr lang="en-US" dirty="0"/>
          </a:p>
        </p:txBody>
      </p:sp>
      <p:sp>
        <p:nvSpPr>
          <p:cNvPr id="3" name="Date Placeholder 2">
            <a:extLst>
              <a:ext uri="{FF2B5EF4-FFF2-40B4-BE49-F238E27FC236}">
                <a16:creationId xmlns:a16="http://schemas.microsoft.com/office/drawing/2014/main" id="{C93C17BA-8DC4-4E8A-B260-2CAA8B84C993}"/>
              </a:ext>
            </a:extLst>
          </p:cNvPr>
          <p:cNvSpPr>
            <a:spLocks noGrp="1"/>
          </p:cNvSpPr>
          <p:nvPr>
            <p:ph type="dt" sz="half" idx="2"/>
          </p:nvPr>
        </p:nvSpPr>
        <p:spPr/>
        <p:txBody>
          <a:bodyPr/>
          <a:lstStyle/>
          <a:p>
            <a:r>
              <a:rPr lang="en-US"/>
              <a:t>November 4, 2021</a:t>
            </a:r>
            <a:endParaRPr lang="en-US" dirty="0"/>
          </a:p>
        </p:txBody>
      </p:sp>
    </p:spTree>
    <p:extLst>
      <p:ext uri="{BB962C8B-B14F-4D97-AF65-F5344CB8AC3E}">
        <p14:creationId xmlns:p14="http://schemas.microsoft.com/office/powerpoint/2010/main" val="12076737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1B9424-D39E-42BC-824F-7F1D3179E1A1}"/>
              </a:ext>
            </a:extLst>
          </p:cNvPr>
          <p:cNvSpPr>
            <a:spLocks noGrp="1"/>
          </p:cNvSpPr>
          <p:nvPr>
            <p:ph type="title"/>
          </p:nvPr>
        </p:nvSpPr>
        <p:spPr/>
        <p:txBody>
          <a:bodyPr>
            <a:normAutofit/>
          </a:bodyPr>
          <a:lstStyle/>
          <a:p>
            <a:r>
              <a:rPr lang="en-US" dirty="0"/>
              <a:t>Making Sure That Your Map is Balanced</a:t>
            </a:r>
          </a:p>
        </p:txBody>
      </p:sp>
      <p:sp>
        <p:nvSpPr>
          <p:cNvPr id="5" name="Content Placeholder 4">
            <a:extLst>
              <a:ext uri="{FF2B5EF4-FFF2-40B4-BE49-F238E27FC236}">
                <a16:creationId xmlns:a16="http://schemas.microsoft.com/office/drawing/2014/main" id="{B93C13C3-B41D-46E3-B43F-FF71A3CA48E9}"/>
              </a:ext>
            </a:extLst>
          </p:cNvPr>
          <p:cNvSpPr>
            <a:spLocks noGrp="1"/>
          </p:cNvSpPr>
          <p:nvPr>
            <p:ph sz="quarter" idx="1"/>
          </p:nvPr>
        </p:nvSpPr>
        <p:spPr>
          <a:xfrm>
            <a:off x="612648" y="990600"/>
            <a:ext cx="8153400" cy="5420994"/>
          </a:xfrm>
        </p:spPr>
        <p:txBody>
          <a:bodyPr>
            <a:normAutofit lnSpcReduction="10000"/>
          </a:bodyPr>
          <a:lstStyle/>
          <a:p>
            <a:r>
              <a:rPr lang="en-US" dirty="0"/>
              <a:t>When you are using </a:t>
            </a:r>
            <a:r>
              <a:rPr lang="en-US" dirty="0" err="1"/>
              <a:t>DistrictR</a:t>
            </a:r>
            <a:r>
              <a:rPr lang="en-US" dirty="0"/>
              <a:t>, please be mindful of what the percentage value displayed at the bottom right side of the page is showing you</a:t>
            </a:r>
          </a:p>
          <a:p>
            <a:r>
              <a:rPr lang="en-US" dirty="0"/>
              <a:t>It is showing the </a:t>
            </a:r>
            <a:r>
              <a:rPr lang="en-US" u="sng" dirty="0"/>
              <a:t>maximum</a:t>
            </a:r>
            <a:r>
              <a:rPr lang="en-US" dirty="0"/>
              <a:t> population deviation, or the most a single district deviates from the ideal</a:t>
            </a:r>
          </a:p>
          <a:p>
            <a:r>
              <a:rPr lang="en-US" dirty="0"/>
              <a:t>We are looking for plans that have a </a:t>
            </a:r>
            <a:r>
              <a:rPr lang="en-US" u="sng" dirty="0"/>
              <a:t>total</a:t>
            </a:r>
            <a:r>
              <a:rPr lang="en-US" dirty="0"/>
              <a:t> population deviation less than 10%</a:t>
            </a:r>
          </a:p>
          <a:p>
            <a:r>
              <a:rPr lang="en-US" dirty="0"/>
              <a:t>Having a maximum population deviation that is less than 10% does not mean that the total population deviation is less than 10%</a:t>
            </a:r>
          </a:p>
          <a:p>
            <a:r>
              <a:rPr lang="en-US" b="1" dirty="0"/>
              <a:t>So to be safe, aim for a </a:t>
            </a:r>
            <a:r>
              <a:rPr lang="en-US" b="1" u="sng" dirty="0"/>
              <a:t>maximum</a:t>
            </a:r>
            <a:r>
              <a:rPr lang="en-US" b="1" dirty="0"/>
              <a:t> population deviation that is </a:t>
            </a:r>
            <a:r>
              <a:rPr lang="en-US" b="1" u="sng" dirty="0"/>
              <a:t>under 5%</a:t>
            </a:r>
          </a:p>
        </p:txBody>
      </p:sp>
      <p:sp>
        <p:nvSpPr>
          <p:cNvPr id="3" name="Date Placeholder 2">
            <a:extLst>
              <a:ext uri="{FF2B5EF4-FFF2-40B4-BE49-F238E27FC236}">
                <a16:creationId xmlns:a16="http://schemas.microsoft.com/office/drawing/2014/main" id="{C93C17BA-8DC4-4E8A-B260-2CAA8B84C993}"/>
              </a:ext>
            </a:extLst>
          </p:cNvPr>
          <p:cNvSpPr>
            <a:spLocks noGrp="1"/>
          </p:cNvSpPr>
          <p:nvPr>
            <p:ph type="dt" sz="half" idx="2"/>
          </p:nvPr>
        </p:nvSpPr>
        <p:spPr/>
        <p:txBody>
          <a:bodyPr/>
          <a:lstStyle/>
          <a:p>
            <a:r>
              <a:rPr lang="en-US"/>
              <a:t>November 4, 2021</a:t>
            </a:r>
            <a:endParaRPr lang="en-US" dirty="0"/>
          </a:p>
        </p:txBody>
      </p:sp>
    </p:spTree>
    <p:extLst>
      <p:ext uri="{BB962C8B-B14F-4D97-AF65-F5344CB8AC3E}">
        <p14:creationId xmlns:p14="http://schemas.microsoft.com/office/powerpoint/2010/main" val="24270974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1BB68-CDA0-4E02-B2DB-AD9C130378DE}"/>
              </a:ext>
            </a:extLst>
          </p:cNvPr>
          <p:cNvSpPr>
            <a:spLocks noGrp="1"/>
          </p:cNvSpPr>
          <p:nvPr>
            <p:ph type="title"/>
          </p:nvPr>
        </p:nvSpPr>
        <p:spPr/>
        <p:txBody>
          <a:bodyPr/>
          <a:lstStyle/>
          <a:p>
            <a:r>
              <a:rPr lang="en-US" dirty="0"/>
              <a:t>Public Discussion</a:t>
            </a:r>
          </a:p>
        </p:txBody>
      </p:sp>
      <p:sp>
        <p:nvSpPr>
          <p:cNvPr id="3" name="Content Placeholder 2">
            <a:extLst>
              <a:ext uri="{FF2B5EF4-FFF2-40B4-BE49-F238E27FC236}">
                <a16:creationId xmlns:a16="http://schemas.microsoft.com/office/drawing/2014/main" id="{BDB797F1-8B9E-4D89-9D1A-AF6425B4C6A8}"/>
              </a:ext>
            </a:extLst>
          </p:cNvPr>
          <p:cNvSpPr>
            <a:spLocks noGrp="1"/>
          </p:cNvSpPr>
          <p:nvPr>
            <p:ph sz="quarter" idx="1"/>
          </p:nvPr>
        </p:nvSpPr>
        <p:spPr/>
        <p:txBody>
          <a:bodyPr>
            <a:normAutofit/>
          </a:bodyPr>
          <a:lstStyle/>
          <a:p>
            <a:r>
              <a:rPr lang="en-US" dirty="0"/>
              <a:t>Any questions about the mapping tools?</a:t>
            </a:r>
          </a:p>
          <a:p>
            <a:r>
              <a:rPr lang="en-US" dirty="0"/>
              <a:t>Please visit the website for more information: </a:t>
            </a:r>
            <a:r>
              <a:rPr lang="en-US" dirty="0">
                <a:hlinkClick r:id="rId2"/>
              </a:rPr>
              <a:t>drawgoleta.org</a:t>
            </a:r>
            <a:endParaRPr lang="en-US" dirty="0"/>
          </a:p>
        </p:txBody>
      </p:sp>
      <p:sp>
        <p:nvSpPr>
          <p:cNvPr id="4" name="Date Placeholder 3">
            <a:extLst>
              <a:ext uri="{FF2B5EF4-FFF2-40B4-BE49-F238E27FC236}">
                <a16:creationId xmlns:a16="http://schemas.microsoft.com/office/drawing/2014/main" id="{A4A64989-1A4C-44D4-9098-5046A7A193C2}"/>
              </a:ext>
            </a:extLst>
          </p:cNvPr>
          <p:cNvSpPr>
            <a:spLocks noGrp="1"/>
          </p:cNvSpPr>
          <p:nvPr>
            <p:ph type="dt" sz="half" idx="2"/>
          </p:nvPr>
        </p:nvSpPr>
        <p:spPr/>
        <p:txBody>
          <a:bodyPr/>
          <a:lstStyle/>
          <a:p>
            <a:r>
              <a:rPr lang="en-US"/>
              <a:t>November 4, 2021</a:t>
            </a:r>
            <a:endParaRPr lang="en-US" dirty="0"/>
          </a:p>
        </p:txBody>
      </p:sp>
    </p:spTree>
    <p:extLst>
      <p:ext uri="{BB962C8B-B14F-4D97-AF65-F5344CB8AC3E}">
        <p14:creationId xmlns:p14="http://schemas.microsoft.com/office/powerpoint/2010/main" val="450819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A8E2B3E-7E62-466F-853A-50C0482CA4E6}"/>
              </a:ext>
            </a:extLst>
          </p:cNvPr>
          <p:cNvSpPr>
            <a:spLocks noGrp="1"/>
          </p:cNvSpPr>
          <p:nvPr>
            <p:ph type="title"/>
          </p:nvPr>
        </p:nvSpPr>
        <p:spPr/>
        <p:txBody>
          <a:bodyPr/>
          <a:lstStyle/>
          <a:p>
            <a:r>
              <a:rPr lang="en-US" dirty="0"/>
              <a:t>Districting Process</a:t>
            </a:r>
          </a:p>
        </p:txBody>
      </p:sp>
      <p:sp>
        <p:nvSpPr>
          <p:cNvPr id="5" name="Date Placeholder 4">
            <a:extLst>
              <a:ext uri="{FF2B5EF4-FFF2-40B4-BE49-F238E27FC236}">
                <a16:creationId xmlns:a16="http://schemas.microsoft.com/office/drawing/2014/main" id="{FE690AEF-07A2-4A05-8B01-7776136EBE33}"/>
              </a:ext>
            </a:extLst>
          </p:cNvPr>
          <p:cNvSpPr>
            <a:spLocks noGrp="1"/>
          </p:cNvSpPr>
          <p:nvPr>
            <p:ph type="dt" sz="half" idx="10"/>
          </p:nvPr>
        </p:nvSpPr>
        <p:spPr/>
        <p:txBody>
          <a:bodyPr/>
          <a:lstStyle/>
          <a:p>
            <a:r>
              <a:rPr lang="en-US"/>
              <a:t>November 4, 2021</a:t>
            </a:r>
            <a:endParaRPr lang="en-US" dirty="0"/>
          </a:p>
        </p:txBody>
      </p:sp>
      <p:graphicFrame>
        <p:nvGraphicFramePr>
          <p:cNvPr id="7" name="Content Placeholder 8">
            <a:extLst>
              <a:ext uri="{FF2B5EF4-FFF2-40B4-BE49-F238E27FC236}">
                <a16:creationId xmlns:a16="http://schemas.microsoft.com/office/drawing/2014/main" id="{4F9B62EE-73FE-4EEE-A1C9-147A81DC9AB6}"/>
              </a:ext>
            </a:extLst>
          </p:cNvPr>
          <p:cNvGraphicFramePr>
            <a:graphicFrameLocks/>
          </p:cNvGraphicFramePr>
          <p:nvPr/>
        </p:nvGraphicFramePr>
        <p:xfrm>
          <a:off x="495299" y="868680"/>
          <a:ext cx="8153400" cy="3718560"/>
        </p:xfrm>
        <a:graphic>
          <a:graphicData uri="http://schemas.openxmlformats.org/drawingml/2006/table">
            <a:tbl>
              <a:tblPr firstRow="1" bandRow="1">
                <a:tableStyleId>{5C22544A-7EE6-4342-B048-85BDC9FD1C3A}</a:tableStyleId>
              </a:tblPr>
              <a:tblGrid>
                <a:gridCol w="1562101">
                  <a:extLst>
                    <a:ext uri="{9D8B030D-6E8A-4147-A177-3AD203B41FA5}">
                      <a16:colId xmlns:a16="http://schemas.microsoft.com/office/drawing/2014/main" val="2058158948"/>
                    </a:ext>
                  </a:extLst>
                </a:gridCol>
                <a:gridCol w="6591299">
                  <a:extLst>
                    <a:ext uri="{9D8B030D-6E8A-4147-A177-3AD203B41FA5}">
                      <a16:colId xmlns:a16="http://schemas.microsoft.com/office/drawing/2014/main" val="4117527635"/>
                    </a:ext>
                  </a:extLst>
                </a:gridCol>
              </a:tblGrid>
              <a:tr h="303175">
                <a:tc>
                  <a:txBody>
                    <a:bodyPr/>
                    <a:lstStyle/>
                    <a:p>
                      <a:r>
                        <a:rPr lang="en-US" sz="2000" dirty="0">
                          <a:solidFill>
                            <a:schemeClr val="tx1"/>
                          </a:solidFill>
                          <a:latin typeface="Garamond" panose="02020404030301010803" pitchFamily="18" charset="0"/>
                        </a:rPr>
                        <a:t>Dates</a:t>
                      </a:r>
                    </a:p>
                  </a:txBody>
                  <a:tcPr/>
                </a:tc>
                <a:tc>
                  <a:txBody>
                    <a:bodyPr/>
                    <a:lstStyle/>
                    <a:p>
                      <a:r>
                        <a:rPr lang="en-US" sz="2000" dirty="0">
                          <a:solidFill>
                            <a:schemeClr val="tx1"/>
                          </a:solidFill>
                          <a:latin typeface="Garamond" panose="02020404030301010803" pitchFamily="18" charset="0"/>
                        </a:rPr>
                        <a:t>Step and Description </a:t>
                      </a:r>
                    </a:p>
                  </a:txBody>
                  <a:tcPr/>
                </a:tc>
                <a:extLst>
                  <a:ext uri="{0D108BD9-81ED-4DB2-BD59-A6C34878D82A}">
                    <a16:rowId xmlns:a16="http://schemas.microsoft.com/office/drawing/2014/main" val="3213256639"/>
                  </a:ext>
                </a:extLst>
              </a:tr>
              <a:tr h="1185137">
                <a:tc>
                  <a:txBody>
                    <a:bodyPr/>
                    <a:lstStyle/>
                    <a:p>
                      <a:pPr algn="ctr"/>
                      <a:r>
                        <a:rPr lang="en-US" sz="2000" dirty="0">
                          <a:solidFill>
                            <a:schemeClr val="tx1"/>
                          </a:solidFill>
                          <a:latin typeface="Garamond" panose="02020404030301010803" pitchFamily="18" charset="0"/>
                        </a:rPr>
                        <a:t>May 16, 2017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Garamond" panose="02020404030301010803" pitchFamily="18" charset="0"/>
                        </a:rPr>
                        <a:t>Resolution of Intent: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latin typeface="Garamond" panose="02020404030301010803" pitchFamily="18" charset="0"/>
                        </a:rPr>
                        <a:t>The City adopted a Resolution of Intent to transition from an at-large system to a by-district system in time for the 2022 election.</a:t>
                      </a:r>
                    </a:p>
                  </a:txBody>
                  <a:tcPr/>
                </a:tc>
                <a:extLst>
                  <a:ext uri="{0D108BD9-81ED-4DB2-BD59-A6C34878D82A}">
                    <a16:rowId xmlns:a16="http://schemas.microsoft.com/office/drawing/2014/main" val="514480673"/>
                  </a:ext>
                </a:extLst>
              </a:tr>
              <a:tr h="633910">
                <a:tc>
                  <a:txBody>
                    <a:bodyPr/>
                    <a:lstStyle/>
                    <a:p>
                      <a:pPr algn="ctr"/>
                      <a:r>
                        <a:rPr lang="en-US" sz="2000" dirty="0">
                          <a:solidFill>
                            <a:schemeClr val="tx1"/>
                          </a:solidFill>
                          <a:latin typeface="Garamond" panose="02020404030301010803" pitchFamily="18" charset="0"/>
                        </a:rPr>
                        <a:t>April 1, 2020</a:t>
                      </a:r>
                    </a:p>
                  </a:txBody>
                  <a:tcPr/>
                </a:tc>
                <a:tc>
                  <a:txBody>
                    <a:bodyPr/>
                    <a:lstStyle/>
                    <a:p>
                      <a:r>
                        <a:rPr lang="en-US" sz="2000" b="1" dirty="0">
                          <a:solidFill>
                            <a:schemeClr val="tx1"/>
                          </a:solidFill>
                          <a:latin typeface="Garamond" panose="02020404030301010803" pitchFamily="18" charset="0"/>
                        </a:rPr>
                        <a:t>2020 Census:</a:t>
                      </a:r>
                    </a:p>
                    <a:p>
                      <a:r>
                        <a:rPr lang="en-US" sz="2000" dirty="0">
                          <a:solidFill>
                            <a:schemeClr val="tx1"/>
                          </a:solidFill>
                          <a:latin typeface="Garamond" panose="02020404030301010803" pitchFamily="18" charset="0"/>
                        </a:rPr>
                        <a:t>The Census collected information on the population living in Goleta on this date.</a:t>
                      </a:r>
                    </a:p>
                  </a:txBody>
                  <a:tcPr/>
                </a:tc>
                <a:extLst>
                  <a:ext uri="{0D108BD9-81ED-4DB2-BD59-A6C34878D82A}">
                    <a16:rowId xmlns:a16="http://schemas.microsoft.com/office/drawing/2014/main" val="1672609799"/>
                  </a:ext>
                </a:extLst>
              </a:tr>
              <a:tr h="909524">
                <a:tc>
                  <a:txBody>
                    <a:bodyPr/>
                    <a:lstStyle/>
                    <a:p>
                      <a:pPr algn="ctr"/>
                      <a:r>
                        <a:rPr lang="en-US" sz="2000" dirty="0">
                          <a:solidFill>
                            <a:schemeClr val="tx1"/>
                          </a:solidFill>
                          <a:latin typeface="Garamond" panose="02020404030301010803" pitchFamily="18" charset="0"/>
                        </a:rPr>
                        <a:t>Feb. 17,</a:t>
                      </a:r>
                      <a:br>
                        <a:rPr lang="en-US" sz="2000" dirty="0">
                          <a:solidFill>
                            <a:schemeClr val="tx1"/>
                          </a:solidFill>
                          <a:latin typeface="Garamond" panose="02020404030301010803" pitchFamily="18" charset="0"/>
                        </a:rPr>
                      </a:br>
                      <a:r>
                        <a:rPr lang="en-US" sz="2000" dirty="0">
                          <a:solidFill>
                            <a:schemeClr val="tx1"/>
                          </a:solidFill>
                          <a:latin typeface="Garamond" panose="02020404030301010803" pitchFamily="18" charset="0"/>
                        </a:rPr>
                        <a:t>Apr. 22, 2021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Garamond" panose="02020404030301010803" pitchFamily="18" charset="0"/>
                        </a:rPr>
                        <a:t>Public Engagement Commission Meetings: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kern="1200" dirty="0">
                          <a:solidFill>
                            <a:schemeClr val="tx1"/>
                          </a:solidFill>
                          <a:latin typeface="Garamond" panose="02020404030301010803" pitchFamily="18" charset="0"/>
                          <a:ea typeface="+mn-ea"/>
                          <a:cs typeface="+mn-cs"/>
                        </a:rPr>
                        <a:t>The Commission was educated on the process and provided input.</a:t>
                      </a:r>
                    </a:p>
                  </a:txBody>
                  <a:tcPr/>
                </a:tc>
                <a:extLst>
                  <a:ext uri="{0D108BD9-81ED-4DB2-BD59-A6C34878D82A}">
                    <a16:rowId xmlns:a16="http://schemas.microsoft.com/office/drawing/2014/main" val="1167116078"/>
                  </a:ext>
                </a:extLst>
              </a:tr>
            </a:tbl>
          </a:graphicData>
        </a:graphic>
      </p:graphicFrame>
    </p:spTree>
    <p:extLst>
      <p:ext uri="{BB962C8B-B14F-4D97-AF65-F5344CB8AC3E}">
        <p14:creationId xmlns:p14="http://schemas.microsoft.com/office/powerpoint/2010/main" val="1233479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A8E2B3E-7E62-466F-853A-50C0482CA4E6}"/>
              </a:ext>
            </a:extLst>
          </p:cNvPr>
          <p:cNvSpPr>
            <a:spLocks noGrp="1"/>
          </p:cNvSpPr>
          <p:nvPr>
            <p:ph type="title"/>
          </p:nvPr>
        </p:nvSpPr>
        <p:spPr/>
        <p:txBody>
          <a:bodyPr/>
          <a:lstStyle/>
          <a:p>
            <a:r>
              <a:rPr lang="en-US" dirty="0"/>
              <a:t>Districting Process, cont.</a:t>
            </a:r>
          </a:p>
        </p:txBody>
      </p:sp>
      <p:sp>
        <p:nvSpPr>
          <p:cNvPr id="5" name="Date Placeholder 4">
            <a:extLst>
              <a:ext uri="{FF2B5EF4-FFF2-40B4-BE49-F238E27FC236}">
                <a16:creationId xmlns:a16="http://schemas.microsoft.com/office/drawing/2014/main" id="{FE690AEF-07A2-4A05-8B01-7776136EBE33}"/>
              </a:ext>
            </a:extLst>
          </p:cNvPr>
          <p:cNvSpPr>
            <a:spLocks noGrp="1"/>
          </p:cNvSpPr>
          <p:nvPr>
            <p:ph type="dt" sz="half" idx="10"/>
          </p:nvPr>
        </p:nvSpPr>
        <p:spPr/>
        <p:txBody>
          <a:bodyPr/>
          <a:lstStyle/>
          <a:p>
            <a:r>
              <a:rPr lang="en-US"/>
              <a:t>November 4, 2021</a:t>
            </a:r>
            <a:endParaRPr lang="en-US" dirty="0"/>
          </a:p>
        </p:txBody>
      </p:sp>
      <p:graphicFrame>
        <p:nvGraphicFramePr>
          <p:cNvPr id="7" name="Content Placeholder 8">
            <a:extLst>
              <a:ext uri="{FF2B5EF4-FFF2-40B4-BE49-F238E27FC236}">
                <a16:creationId xmlns:a16="http://schemas.microsoft.com/office/drawing/2014/main" id="{4F9B62EE-73FE-4EEE-A1C9-147A81DC9AB6}"/>
              </a:ext>
            </a:extLst>
          </p:cNvPr>
          <p:cNvGraphicFramePr>
            <a:graphicFrameLocks/>
          </p:cNvGraphicFramePr>
          <p:nvPr>
            <p:extLst>
              <p:ext uri="{D42A27DB-BD31-4B8C-83A1-F6EECF244321}">
                <p14:modId xmlns:p14="http://schemas.microsoft.com/office/powerpoint/2010/main" val="631296926"/>
              </p:ext>
            </p:extLst>
          </p:nvPr>
        </p:nvGraphicFramePr>
        <p:xfrm>
          <a:off x="495299" y="868680"/>
          <a:ext cx="8153400" cy="4632960"/>
        </p:xfrm>
        <a:graphic>
          <a:graphicData uri="http://schemas.openxmlformats.org/drawingml/2006/table">
            <a:tbl>
              <a:tblPr firstRow="1" bandRow="1">
                <a:tableStyleId>{5C22544A-7EE6-4342-B048-85BDC9FD1C3A}</a:tableStyleId>
              </a:tblPr>
              <a:tblGrid>
                <a:gridCol w="1562101">
                  <a:extLst>
                    <a:ext uri="{9D8B030D-6E8A-4147-A177-3AD203B41FA5}">
                      <a16:colId xmlns:a16="http://schemas.microsoft.com/office/drawing/2014/main" val="2058158948"/>
                    </a:ext>
                  </a:extLst>
                </a:gridCol>
                <a:gridCol w="6591299">
                  <a:extLst>
                    <a:ext uri="{9D8B030D-6E8A-4147-A177-3AD203B41FA5}">
                      <a16:colId xmlns:a16="http://schemas.microsoft.com/office/drawing/2014/main" val="4117527635"/>
                    </a:ext>
                  </a:extLst>
                </a:gridCol>
              </a:tblGrid>
              <a:tr h="395982">
                <a:tc>
                  <a:txBody>
                    <a:bodyPr/>
                    <a:lstStyle/>
                    <a:p>
                      <a:r>
                        <a:rPr lang="en-US" sz="2000" dirty="0">
                          <a:solidFill>
                            <a:schemeClr val="tx1"/>
                          </a:solidFill>
                          <a:latin typeface="Garamond" panose="02020404030301010803" pitchFamily="18" charset="0"/>
                        </a:rPr>
                        <a:t>Dates</a:t>
                      </a:r>
                    </a:p>
                  </a:txBody>
                  <a:tcPr/>
                </a:tc>
                <a:tc>
                  <a:txBody>
                    <a:bodyPr/>
                    <a:lstStyle/>
                    <a:p>
                      <a:r>
                        <a:rPr lang="en-US" sz="2000" dirty="0">
                          <a:solidFill>
                            <a:schemeClr val="tx1"/>
                          </a:solidFill>
                          <a:latin typeface="Garamond" panose="02020404030301010803" pitchFamily="18" charset="0"/>
                        </a:rPr>
                        <a:t>Step and Description </a:t>
                      </a:r>
                    </a:p>
                  </a:txBody>
                  <a:tcPr/>
                </a:tc>
                <a:extLst>
                  <a:ext uri="{0D108BD9-81ED-4DB2-BD59-A6C34878D82A}">
                    <a16:rowId xmlns:a16="http://schemas.microsoft.com/office/drawing/2014/main" val="3213256639"/>
                  </a:ext>
                </a:extLst>
              </a:tr>
              <a:tr h="395982">
                <a:tc>
                  <a:txBody>
                    <a:bodyPr/>
                    <a:lstStyle/>
                    <a:p>
                      <a:pPr algn="ctr"/>
                      <a:r>
                        <a:rPr lang="en-US" sz="2000" dirty="0">
                          <a:solidFill>
                            <a:schemeClr val="tx1"/>
                          </a:solidFill>
                          <a:latin typeface="Garamond" panose="02020404030301010803" pitchFamily="18" charset="0"/>
                        </a:rPr>
                        <a:t>June 7, 26, August 2, 2021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Garamond" panose="02020404030301010803" pitchFamily="18" charset="0"/>
                        </a:rPr>
                        <a:t>Public Workshops: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latin typeface="Garamond" panose="02020404030301010803" pitchFamily="18" charset="0"/>
                        </a:rPr>
                        <a:t>The public was educated on the process and provided input.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latin typeface="Garamond" panose="02020404030301010803" pitchFamily="18" charset="0"/>
                        </a:rPr>
                        <a:t>First workshop virtual, second and third in person.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latin typeface="Garamond" panose="02020404030301010803" pitchFamily="18" charset="0"/>
                        </a:rPr>
                        <a:t>Third workshop also serves as Pre-Draft Hearing #1.</a:t>
                      </a:r>
                    </a:p>
                  </a:txBody>
                  <a:tcPr/>
                </a:tc>
                <a:extLst>
                  <a:ext uri="{0D108BD9-81ED-4DB2-BD59-A6C34878D82A}">
                    <a16:rowId xmlns:a16="http://schemas.microsoft.com/office/drawing/2014/main" val="514480673"/>
                  </a:ext>
                </a:extLst>
              </a:tr>
              <a:tr h="594618">
                <a:tc>
                  <a:txBody>
                    <a:bodyPr/>
                    <a:lstStyle/>
                    <a:p>
                      <a:pPr algn="ctr"/>
                      <a:r>
                        <a:rPr lang="en-US" sz="2000" dirty="0">
                          <a:solidFill>
                            <a:schemeClr val="tx1"/>
                          </a:solidFill>
                          <a:latin typeface="Garamond" panose="02020404030301010803" pitchFamily="18" charset="0"/>
                        </a:rPr>
                        <a:t>August 2 &amp; 17, 2021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Garamond" panose="02020404030301010803" pitchFamily="18" charset="0"/>
                        </a:rPr>
                        <a:t>Two Pre-Draft Map Hearings:</a:t>
                      </a:r>
                    </a:p>
                    <a:p>
                      <a:r>
                        <a:rPr lang="en-US" sz="2000" dirty="0">
                          <a:solidFill>
                            <a:schemeClr val="tx1"/>
                          </a:solidFill>
                          <a:latin typeface="Garamond" panose="02020404030301010803" pitchFamily="18" charset="0"/>
                        </a:rPr>
                        <a:t>Two meetings held prior to release of draft maps.</a:t>
                      </a:r>
                    </a:p>
                    <a:p>
                      <a:r>
                        <a:rPr lang="en-US" sz="2000" dirty="0">
                          <a:solidFill>
                            <a:schemeClr val="tx1"/>
                          </a:solidFill>
                          <a:latin typeface="Garamond" panose="02020404030301010803" pitchFamily="18" charset="0"/>
                        </a:rPr>
                        <a:t>The public and council are asked to identify “neighborhoods” and “communities of interest.” Second hearing taking place during a regular City Council meeting.</a:t>
                      </a:r>
                    </a:p>
                  </a:txBody>
                  <a:tcPr/>
                </a:tc>
                <a:extLst>
                  <a:ext uri="{0D108BD9-81ED-4DB2-BD59-A6C34878D82A}">
                    <a16:rowId xmlns:a16="http://schemas.microsoft.com/office/drawing/2014/main" val="1672609799"/>
                  </a:ext>
                </a:extLst>
              </a:tr>
              <a:tr h="683475">
                <a:tc>
                  <a:txBody>
                    <a:bodyPr/>
                    <a:lstStyle/>
                    <a:p>
                      <a:pPr algn="ctr"/>
                      <a:r>
                        <a:rPr lang="en-US" sz="2000" dirty="0">
                          <a:solidFill>
                            <a:schemeClr val="tx1"/>
                          </a:solidFill>
                          <a:latin typeface="Garamond" panose="02020404030301010803" pitchFamily="18" charset="0"/>
                        </a:rPr>
                        <a:t>Aug. 19,</a:t>
                      </a:r>
                      <a:br>
                        <a:rPr lang="en-US" sz="2000" dirty="0">
                          <a:solidFill>
                            <a:schemeClr val="tx1"/>
                          </a:solidFill>
                          <a:latin typeface="Garamond" panose="02020404030301010803" pitchFamily="18" charset="0"/>
                        </a:rPr>
                      </a:br>
                      <a:r>
                        <a:rPr lang="en-US" sz="2000" dirty="0">
                          <a:solidFill>
                            <a:schemeClr val="tx1"/>
                          </a:solidFill>
                          <a:latin typeface="Garamond" panose="02020404030301010803" pitchFamily="18" charset="0"/>
                        </a:rPr>
                        <a:t>Nov. 4,</a:t>
                      </a:r>
                      <a:br>
                        <a:rPr lang="en-US" sz="2000" dirty="0">
                          <a:solidFill>
                            <a:schemeClr val="tx1"/>
                          </a:solidFill>
                          <a:latin typeface="Garamond" panose="02020404030301010803" pitchFamily="18" charset="0"/>
                        </a:rPr>
                      </a:br>
                      <a:r>
                        <a:rPr lang="en-US" sz="2000" dirty="0">
                          <a:solidFill>
                            <a:schemeClr val="tx1"/>
                          </a:solidFill>
                          <a:latin typeface="Garamond" panose="02020404030301010803" pitchFamily="18" charset="0"/>
                        </a:rPr>
                        <a:t>Dec. 9, 2021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Garamond" panose="02020404030301010803" pitchFamily="18" charset="0"/>
                        </a:rPr>
                        <a:t>Public Engagement Commission Meetings:</a:t>
                      </a:r>
                    </a:p>
                    <a:p>
                      <a:r>
                        <a:rPr lang="en-US" sz="2000" dirty="0">
                          <a:solidFill>
                            <a:schemeClr val="tx1"/>
                          </a:solidFill>
                          <a:latin typeface="Garamond" panose="02020404030301010803" pitchFamily="18" charset="0"/>
                        </a:rPr>
                        <a:t>The Commission will receive an update on the process, and host additional workshops to inform and educate the public on contributing to the process, including drawing their own maps.</a:t>
                      </a:r>
                    </a:p>
                  </a:txBody>
                  <a:tcPr/>
                </a:tc>
                <a:extLst>
                  <a:ext uri="{0D108BD9-81ED-4DB2-BD59-A6C34878D82A}">
                    <a16:rowId xmlns:a16="http://schemas.microsoft.com/office/drawing/2014/main" val="1167116078"/>
                  </a:ext>
                </a:extLst>
              </a:tr>
            </a:tbl>
          </a:graphicData>
        </a:graphic>
      </p:graphicFrame>
    </p:spTree>
    <p:extLst>
      <p:ext uri="{BB962C8B-B14F-4D97-AF65-F5344CB8AC3E}">
        <p14:creationId xmlns:p14="http://schemas.microsoft.com/office/powerpoint/2010/main" val="588014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A8E2B3E-7E62-466F-853A-50C0482CA4E6}"/>
              </a:ext>
            </a:extLst>
          </p:cNvPr>
          <p:cNvSpPr>
            <a:spLocks noGrp="1"/>
          </p:cNvSpPr>
          <p:nvPr>
            <p:ph type="title"/>
          </p:nvPr>
        </p:nvSpPr>
        <p:spPr/>
        <p:txBody>
          <a:bodyPr/>
          <a:lstStyle/>
          <a:p>
            <a:r>
              <a:rPr lang="en-US" dirty="0"/>
              <a:t>Districting Process, cont.</a:t>
            </a:r>
          </a:p>
        </p:txBody>
      </p:sp>
      <p:sp>
        <p:nvSpPr>
          <p:cNvPr id="5" name="Date Placeholder 4">
            <a:extLst>
              <a:ext uri="{FF2B5EF4-FFF2-40B4-BE49-F238E27FC236}">
                <a16:creationId xmlns:a16="http://schemas.microsoft.com/office/drawing/2014/main" id="{FE690AEF-07A2-4A05-8B01-7776136EBE33}"/>
              </a:ext>
            </a:extLst>
          </p:cNvPr>
          <p:cNvSpPr>
            <a:spLocks noGrp="1"/>
          </p:cNvSpPr>
          <p:nvPr>
            <p:ph type="dt" sz="half" idx="10"/>
          </p:nvPr>
        </p:nvSpPr>
        <p:spPr/>
        <p:txBody>
          <a:bodyPr/>
          <a:lstStyle/>
          <a:p>
            <a:r>
              <a:rPr lang="en-US"/>
              <a:t>November 4, 2021</a:t>
            </a:r>
            <a:endParaRPr lang="en-US" dirty="0"/>
          </a:p>
        </p:txBody>
      </p:sp>
      <p:graphicFrame>
        <p:nvGraphicFramePr>
          <p:cNvPr id="7" name="Content Placeholder 8">
            <a:extLst>
              <a:ext uri="{FF2B5EF4-FFF2-40B4-BE49-F238E27FC236}">
                <a16:creationId xmlns:a16="http://schemas.microsoft.com/office/drawing/2014/main" id="{4F9B62EE-73FE-4EEE-A1C9-147A81DC9AB6}"/>
              </a:ext>
            </a:extLst>
          </p:cNvPr>
          <p:cNvGraphicFramePr>
            <a:graphicFrameLocks/>
          </p:cNvGraphicFramePr>
          <p:nvPr>
            <p:extLst>
              <p:ext uri="{D42A27DB-BD31-4B8C-83A1-F6EECF244321}">
                <p14:modId xmlns:p14="http://schemas.microsoft.com/office/powerpoint/2010/main" val="425072984"/>
              </p:ext>
            </p:extLst>
          </p:nvPr>
        </p:nvGraphicFramePr>
        <p:xfrm>
          <a:off x="495299" y="868680"/>
          <a:ext cx="8153400" cy="3108960"/>
        </p:xfrm>
        <a:graphic>
          <a:graphicData uri="http://schemas.openxmlformats.org/drawingml/2006/table">
            <a:tbl>
              <a:tblPr firstRow="1" bandRow="1">
                <a:tableStyleId>{5C22544A-7EE6-4342-B048-85BDC9FD1C3A}</a:tableStyleId>
              </a:tblPr>
              <a:tblGrid>
                <a:gridCol w="1485901">
                  <a:extLst>
                    <a:ext uri="{9D8B030D-6E8A-4147-A177-3AD203B41FA5}">
                      <a16:colId xmlns:a16="http://schemas.microsoft.com/office/drawing/2014/main" val="2058158948"/>
                    </a:ext>
                  </a:extLst>
                </a:gridCol>
                <a:gridCol w="6667499">
                  <a:extLst>
                    <a:ext uri="{9D8B030D-6E8A-4147-A177-3AD203B41FA5}">
                      <a16:colId xmlns:a16="http://schemas.microsoft.com/office/drawing/2014/main" val="4117527635"/>
                    </a:ext>
                  </a:extLst>
                </a:gridCol>
              </a:tblGrid>
              <a:tr h="277586">
                <a:tc>
                  <a:txBody>
                    <a:bodyPr/>
                    <a:lstStyle/>
                    <a:p>
                      <a:r>
                        <a:rPr lang="en-US" sz="2000" dirty="0">
                          <a:solidFill>
                            <a:schemeClr val="tx1"/>
                          </a:solidFill>
                          <a:latin typeface="Garamond" panose="02020404030301010803" pitchFamily="18" charset="0"/>
                        </a:rPr>
                        <a:t>Dates</a:t>
                      </a:r>
                    </a:p>
                  </a:txBody>
                  <a:tcPr/>
                </a:tc>
                <a:tc>
                  <a:txBody>
                    <a:bodyPr/>
                    <a:lstStyle/>
                    <a:p>
                      <a:r>
                        <a:rPr lang="en-US" sz="2000" dirty="0">
                          <a:solidFill>
                            <a:schemeClr val="tx1"/>
                          </a:solidFill>
                          <a:latin typeface="Garamond" panose="02020404030301010803" pitchFamily="18" charset="0"/>
                        </a:rPr>
                        <a:t>Step and Description</a:t>
                      </a:r>
                    </a:p>
                  </a:txBody>
                  <a:tcPr/>
                </a:tc>
                <a:extLst>
                  <a:ext uri="{0D108BD9-81ED-4DB2-BD59-A6C34878D82A}">
                    <a16:rowId xmlns:a16="http://schemas.microsoft.com/office/drawing/2014/main" val="3213256639"/>
                  </a:ext>
                </a:extLst>
              </a:tr>
              <a:tr h="832758">
                <a:tc>
                  <a:txBody>
                    <a:bodyPr/>
                    <a:lstStyle/>
                    <a:p>
                      <a:pPr algn="ctr"/>
                      <a:r>
                        <a:rPr lang="en-US" sz="2000" dirty="0">
                          <a:solidFill>
                            <a:schemeClr val="tx1"/>
                          </a:solidFill>
                          <a:latin typeface="Garamond" panose="02020404030301010803" pitchFamily="18" charset="0"/>
                        </a:rPr>
                        <a:t>Sep. 20, 2021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Garamond" panose="02020404030301010803" pitchFamily="18" charset="0"/>
                        </a:rPr>
                        <a:t>Statewide Database Data Release: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kern="1200" dirty="0">
                          <a:solidFill>
                            <a:schemeClr val="tx1"/>
                          </a:solidFill>
                          <a:latin typeface="Garamond" panose="02020404030301010803" pitchFamily="18" charset="0"/>
                          <a:ea typeface="+mn-ea"/>
                          <a:cs typeface="+mn-cs"/>
                        </a:rPr>
                        <a:t>The prisoner-adjusted California Statewide Database will release its official redistricting data.</a:t>
                      </a:r>
                    </a:p>
                  </a:txBody>
                  <a:tcPr/>
                </a:tc>
                <a:extLst>
                  <a:ext uri="{0D108BD9-81ED-4DB2-BD59-A6C34878D82A}">
                    <a16:rowId xmlns:a16="http://schemas.microsoft.com/office/drawing/2014/main" val="514480673"/>
                  </a:ext>
                </a:extLst>
              </a:tr>
              <a:tr h="832758">
                <a:tc>
                  <a:txBody>
                    <a:bodyPr/>
                    <a:lstStyle/>
                    <a:p>
                      <a:pPr algn="ctr"/>
                      <a:r>
                        <a:rPr lang="en-US" sz="2000" dirty="0">
                          <a:solidFill>
                            <a:schemeClr val="tx1"/>
                          </a:solidFill>
                          <a:latin typeface="Garamond" panose="02020404030301010803" pitchFamily="18" charset="0"/>
                        </a:rPr>
                        <a:t>January 6, 2022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Garamond" panose="02020404030301010803" pitchFamily="18" charset="0"/>
                        </a:rPr>
                        <a:t>Deadline for Public Map Submissions:</a:t>
                      </a:r>
                    </a:p>
                    <a:p>
                      <a:r>
                        <a:rPr lang="en-US" sz="2000" dirty="0">
                          <a:solidFill>
                            <a:schemeClr val="tx1"/>
                          </a:solidFill>
                          <a:latin typeface="Garamond" panose="02020404030301010803" pitchFamily="18" charset="0"/>
                        </a:rPr>
                        <a:t>Deadline for the public to submit draft maps for inclusion in the next hearing packet and presentation.</a:t>
                      </a:r>
                      <a:endParaRPr lang="en-US" sz="2000" dirty="0">
                        <a:solidFill>
                          <a:srgbClr val="FF0000"/>
                        </a:solidFill>
                        <a:latin typeface="Garamond" panose="02020404030301010803" pitchFamily="18" charset="0"/>
                      </a:endParaRPr>
                    </a:p>
                  </a:txBody>
                  <a:tcPr/>
                </a:tc>
                <a:extLst>
                  <a:ext uri="{0D108BD9-81ED-4DB2-BD59-A6C34878D82A}">
                    <a16:rowId xmlns:a16="http://schemas.microsoft.com/office/drawing/2014/main" val="1672609799"/>
                  </a:ext>
                </a:extLst>
              </a:tr>
              <a:tr h="580407">
                <a:tc>
                  <a:txBody>
                    <a:bodyPr/>
                    <a:lstStyle/>
                    <a:p>
                      <a:pPr algn="ctr"/>
                      <a:r>
                        <a:rPr lang="en-US" sz="2000" dirty="0">
                          <a:solidFill>
                            <a:schemeClr val="tx1"/>
                          </a:solidFill>
                          <a:latin typeface="Garamond" panose="02020404030301010803" pitchFamily="18" charset="0"/>
                        </a:rPr>
                        <a:t>January 24, 2022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Garamond" panose="02020404030301010803" pitchFamily="18" charset="0"/>
                        </a:rPr>
                        <a:t>Release of Draft Maps: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latin typeface="Garamond" panose="02020404030301010803" pitchFamily="18" charset="0"/>
                        </a:rPr>
                        <a:t>Initial draft maps posted to project website.</a:t>
                      </a:r>
                    </a:p>
                  </a:txBody>
                  <a:tcPr/>
                </a:tc>
                <a:extLst>
                  <a:ext uri="{0D108BD9-81ED-4DB2-BD59-A6C34878D82A}">
                    <a16:rowId xmlns:a16="http://schemas.microsoft.com/office/drawing/2014/main" val="1167116078"/>
                  </a:ext>
                </a:extLst>
              </a:tr>
            </a:tbl>
          </a:graphicData>
        </a:graphic>
      </p:graphicFrame>
    </p:spTree>
    <p:extLst>
      <p:ext uri="{BB962C8B-B14F-4D97-AF65-F5344CB8AC3E}">
        <p14:creationId xmlns:p14="http://schemas.microsoft.com/office/powerpoint/2010/main" val="5378593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A8E2B3E-7E62-466F-853A-50C0482CA4E6}"/>
              </a:ext>
            </a:extLst>
          </p:cNvPr>
          <p:cNvSpPr>
            <a:spLocks noGrp="1"/>
          </p:cNvSpPr>
          <p:nvPr>
            <p:ph type="title"/>
          </p:nvPr>
        </p:nvSpPr>
        <p:spPr/>
        <p:txBody>
          <a:bodyPr/>
          <a:lstStyle/>
          <a:p>
            <a:r>
              <a:rPr lang="en-US" dirty="0"/>
              <a:t>Districting Process, cont.</a:t>
            </a:r>
          </a:p>
        </p:txBody>
      </p:sp>
      <p:sp>
        <p:nvSpPr>
          <p:cNvPr id="5" name="Date Placeholder 4">
            <a:extLst>
              <a:ext uri="{FF2B5EF4-FFF2-40B4-BE49-F238E27FC236}">
                <a16:creationId xmlns:a16="http://schemas.microsoft.com/office/drawing/2014/main" id="{FE690AEF-07A2-4A05-8B01-7776136EBE33}"/>
              </a:ext>
            </a:extLst>
          </p:cNvPr>
          <p:cNvSpPr>
            <a:spLocks noGrp="1"/>
          </p:cNvSpPr>
          <p:nvPr>
            <p:ph type="dt" sz="half" idx="10"/>
          </p:nvPr>
        </p:nvSpPr>
        <p:spPr/>
        <p:txBody>
          <a:bodyPr/>
          <a:lstStyle/>
          <a:p>
            <a:r>
              <a:rPr lang="en-US"/>
              <a:t>November 4, 2021</a:t>
            </a:r>
            <a:endParaRPr lang="en-US" dirty="0"/>
          </a:p>
        </p:txBody>
      </p:sp>
      <p:graphicFrame>
        <p:nvGraphicFramePr>
          <p:cNvPr id="7" name="Content Placeholder 8">
            <a:extLst>
              <a:ext uri="{FF2B5EF4-FFF2-40B4-BE49-F238E27FC236}">
                <a16:creationId xmlns:a16="http://schemas.microsoft.com/office/drawing/2014/main" id="{4F9B62EE-73FE-4EEE-A1C9-147A81DC9AB6}"/>
              </a:ext>
            </a:extLst>
          </p:cNvPr>
          <p:cNvGraphicFramePr>
            <a:graphicFrameLocks/>
          </p:cNvGraphicFramePr>
          <p:nvPr>
            <p:extLst>
              <p:ext uri="{D42A27DB-BD31-4B8C-83A1-F6EECF244321}">
                <p14:modId xmlns:p14="http://schemas.microsoft.com/office/powerpoint/2010/main" val="3782626895"/>
              </p:ext>
            </p:extLst>
          </p:nvPr>
        </p:nvGraphicFramePr>
        <p:xfrm>
          <a:off x="495299" y="868680"/>
          <a:ext cx="8153400" cy="3779520"/>
        </p:xfrm>
        <a:graphic>
          <a:graphicData uri="http://schemas.openxmlformats.org/drawingml/2006/table">
            <a:tbl>
              <a:tblPr firstRow="1" bandRow="1">
                <a:tableStyleId>{5C22544A-7EE6-4342-B048-85BDC9FD1C3A}</a:tableStyleId>
              </a:tblPr>
              <a:tblGrid>
                <a:gridCol w="1485901">
                  <a:extLst>
                    <a:ext uri="{9D8B030D-6E8A-4147-A177-3AD203B41FA5}">
                      <a16:colId xmlns:a16="http://schemas.microsoft.com/office/drawing/2014/main" val="2058158948"/>
                    </a:ext>
                  </a:extLst>
                </a:gridCol>
                <a:gridCol w="6667499">
                  <a:extLst>
                    <a:ext uri="{9D8B030D-6E8A-4147-A177-3AD203B41FA5}">
                      <a16:colId xmlns:a16="http://schemas.microsoft.com/office/drawing/2014/main" val="4117527635"/>
                    </a:ext>
                  </a:extLst>
                </a:gridCol>
              </a:tblGrid>
              <a:tr h="457200">
                <a:tc>
                  <a:txBody>
                    <a:bodyPr/>
                    <a:lstStyle/>
                    <a:p>
                      <a:r>
                        <a:rPr lang="en-US" sz="1800" dirty="0">
                          <a:solidFill>
                            <a:schemeClr val="tx1"/>
                          </a:solidFill>
                          <a:latin typeface="Garamond" panose="02020404030301010803" pitchFamily="18" charset="0"/>
                        </a:rPr>
                        <a:t>Dates</a:t>
                      </a:r>
                    </a:p>
                  </a:txBody>
                  <a:tcPr/>
                </a:tc>
                <a:tc>
                  <a:txBody>
                    <a:bodyPr/>
                    <a:lstStyle/>
                    <a:p>
                      <a:r>
                        <a:rPr lang="en-US" sz="1800" dirty="0">
                          <a:solidFill>
                            <a:schemeClr val="tx1"/>
                          </a:solidFill>
                          <a:latin typeface="Garamond" panose="02020404030301010803" pitchFamily="18" charset="0"/>
                        </a:rPr>
                        <a:t>Step and Description</a:t>
                      </a:r>
                    </a:p>
                  </a:txBody>
                  <a:tcPr/>
                </a:tc>
                <a:extLst>
                  <a:ext uri="{0D108BD9-81ED-4DB2-BD59-A6C34878D82A}">
                    <a16:rowId xmlns:a16="http://schemas.microsoft.com/office/drawing/2014/main" val="3213256639"/>
                  </a:ext>
                </a:extLst>
              </a:tr>
              <a:tr h="395982">
                <a:tc>
                  <a:txBody>
                    <a:bodyPr/>
                    <a:lstStyle/>
                    <a:p>
                      <a:pPr algn="ctr"/>
                      <a:r>
                        <a:rPr lang="en-US" sz="2000" dirty="0">
                          <a:solidFill>
                            <a:schemeClr val="tx1"/>
                          </a:solidFill>
                          <a:latin typeface="Garamond" panose="02020404030301010803" pitchFamily="18" charset="0"/>
                        </a:rPr>
                        <a:t>January 26, 2022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Garamond" panose="02020404030301010803" pitchFamily="18" charset="0"/>
                        </a:rPr>
                        <a:t>Public Engagement Commission Meeting: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kern="1200" dirty="0">
                          <a:solidFill>
                            <a:schemeClr val="tx1"/>
                          </a:solidFill>
                          <a:latin typeface="Garamond" panose="02020404030301010803" pitchFamily="18" charset="0"/>
                          <a:ea typeface="+mn-ea"/>
                          <a:cs typeface="+mn-cs"/>
                        </a:rPr>
                        <a:t>The Commission will consider the maps submitted and to provide input and recommendations to the City Council.</a:t>
                      </a:r>
                    </a:p>
                  </a:txBody>
                  <a:tcPr/>
                </a:tc>
                <a:extLst>
                  <a:ext uri="{0D108BD9-81ED-4DB2-BD59-A6C34878D82A}">
                    <a16:rowId xmlns:a16="http://schemas.microsoft.com/office/drawing/2014/main" val="514480673"/>
                  </a:ext>
                </a:extLst>
              </a:tr>
              <a:tr h="884178">
                <a:tc>
                  <a:txBody>
                    <a:bodyPr/>
                    <a:lstStyle/>
                    <a:p>
                      <a:pPr algn="ctr"/>
                      <a:r>
                        <a:rPr lang="en-US" sz="2000" dirty="0">
                          <a:solidFill>
                            <a:schemeClr val="tx1"/>
                          </a:solidFill>
                          <a:latin typeface="Garamond" panose="02020404030301010803" pitchFamily="18" charset="0"/>
                        </a:rPr>
                        <a:t>Feb. 1 &amp; 15, 2022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Garamond" panose="02020404030301010803" pitchFamily="18" charset="0"/>
                        </a:rPr>
                        <a:t>Two Post-Draft Map Hearings:</a:t>
                      </a:r>
                    </a:p>
                    <a:p>
                      <a:r>
                        <a:rPr lang="en-US" sz="2000" dirty="0">
                          <a:solidFill>
                            <a:schemeClr val="tx1"/>
                          </a:solidFill>
                          <a:latin typeface="Garamond" panose="02020404030301010803" pitchFamily="18" charset="0"/>
                        </a:rPr>
                        <a:t>Two meetings to discuss and revise the draft maps and to discuss the election sequence.</a:t>
                      </a:r>
                    </a:p>
                    <a:p>
                      <a:r>
                        <a:rPr lang="en-US" sz="2000" dirty="0">
                          <a:solidFill>
                            <a:schemeClr val="tx1"/>
                          </a:solidFill>
                          <a:latin typeface="Garamond" panose="02020404030301010803" pitchFamily="18" charset="0"/>
                        </a:rPr>
                        <a:t>Will take place during regular City Council meetings.</a:t>
                      </a:r>
                    </a:p>
                  </a:txBody>
                  <a:tcPr/>
                </a:tc>
                <a:extLst>
                  <a:ext uri="{0D108BD9-81ED-4DB2-BD59-A6C34878D82A}">
                    <a16:rowId xmlns:a16="http://schemas.microsoft.com/office/drawing/2014/main" val="1672609799"/>
                  </a:ext>
                </a:extLst>
              </a:tr>
              <a:tr h="683475">
                <a:tc>
                  <a:txBody>
                    <a:bodyPr/>
                    <a:lstStyle/>
                    <a:p>
                      <a:pPr algn="ctr"/>
                      <a:r>
                        <a:rPr lang="en-US" sz="2000" dirty="0">
                          <a:solidFill>
                            <a:schemeClr val="tx1"/>
                          </a:solidFill>
                          <a:latin typeface="Garamond" panose="02020404030301010803" pitchFamily="18" charset="0"/>
                        </a:rPr>
                        <a:t>March 1, 2022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Garamond" panose="02020404030301010803" pitchFamily="18" charset="0"/>
                        </a:rPr>
                        <a:t>Map Adoption:</a:t>
                      </a:r>
                    </a:p>
                    <a:p>
                      <a:r>
                        <a:rPr lang="en-US" sz="2000" dirty="0">
                          <a:solidFill>
                            <a:schemeClr val="tx1"/>
                          </a:solidFill>
                          <a:latin typeface="Garamond" panose="02020404030301010803" pitchFamily="18" charset="0"/>
                        </a:rPr>
                        <a:t>Map adopted via ordinance at a regular City Council meeting.</a:t>
                      </a:r>
                    </a:p>
                    <a:p>
                      <a:r>
                        <a:rPr lang="en-US" sz="2000" dirty="0">
                          <a:solidFill>
                            <a:schemeClr val="tx1"/>
                          </a:solidFill>
                          <a:latin typeface="Garamond" panose="02020404030301010803" pitchFamily="18" charset="0"/>
                        </a:rPr>
                        <a:t>Final map must be posted at least 7 days prior to adoption.</a:t>
                      </a:r>
                    </a:p>
                  </a:txBody>
                  <a:tcPr/>
                </a:tc>
                <a:extLst>
                  <a:ext uri="{0D108BD9-81ED-4DB2-BD59-A6C34878D82A}">
                    <a16:rowId xmlns:a16="http://schemas.microsoft.com/office/drawing/2014/main" val="1167116078"/>
                  </a:ext>
                </a:extLst>
              </a:tr>
            </a:tbl>
          </a:graphicData>
        </a:graphic>
      </p:graphicFrame>
    </p:spTree>
    <p:extLst>
      <p:ext uri="{BB962C8B-B14F-4D97-AF65-F5344CB8AC3E}">
        <p14:creationId xmlns:p14="http://schemas.microsoft.com/office/powerpoint/2010/main" val="2823268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F881C-6686-40A0-8932-1222E22510E3}"/>
              </a:ext>
            </a:extLst>
          </p:cNvPr>
          <p:cNvSpPr>
            <a:spLocks noGrp="1"/>
          </p:cNvSpPr>
          <p:nvPr>
            <p:ph type="title"/>
          </p:nvPr>
        </p:nvSpPr>
        <p:spPr/>
        <p:txBody>
          <a:bodyPr/>
          <a:lstStyle/>
          <a:p>
            <a:r>
              <a:rPr lang="en-US" altLang="en-US" dirty="0"/>
              <a:t>Districting Rules and Goals</a:t>
            </a:r>
            <a:endParaRPr lang="en-US" dirty="0"/>
          </a:p>
        </p:txBody>
      </p:sp>
      <p:sp>
        <p:nvSpPr>
          <p:cNvPr id="3" name="Date Placeholder 2">
            <a:extLst>
              <a:ext uri="{FF2B5EF4-FFF2-40B4-BE49-F238E27FC236}">
                <a16:creationId xmlns:a16="http://schemas.microsoft.com/office/drawing/2014/main" id="{AAC46009-779F-4B75-B8A0-0106AB736A33}"/>
              </a:ext>
            </a:extLst>
          </p:cNvPr>
          <p:cNvSpPr>
            <a:spLocks noGrp="1"/>
          </p:cNvSpPr>
          <p:nvPr>
            <p:ph type="dt" sz="half" idx="10"/>
          </p:nvPr>
        </p:nvSpPr>
        <p:spPr/>
        <p:txBody>
          <a:bodyPr/>
          <a:lstStyle/>
          <a:p>
            <a:r>
              <a:rPr lang="en-US"/>
              <a:t>November 4, 2021</a:t>
            </a:r>
            <a:endParaRPr lang="en-US" dirty="0"/>
          </a:p>
        </p:txBody>
      </p:sp>
      <p:sp>
        <p:nvSpPr>
          <p:cNvPr id="4" name="Content Placeholder 3">
            <a:extLst>
              <a:ext uri="{FF2B5EF4-FFF2-40B4-BE49-F238E27FC236}">
                <a16:creationId xmlns:a16="http://schemas.microsoft.com/office/drawing/2014/main" id="{322E41DE-590C-492B-89CE-55BAFD7FE382}"/>
              </a:ext>
            </a:extLst>
          </p:cNvPr>
          <p:cNvSpPr txBox="1">
            <a:spLocks/>
          </p:cNvSpPr>
          <p:nvPr/>
        </p:nvSpPr>
        <p:spPr>
          <a:xfrm>
            <a:off x="177019" y="1706564"/>
            <a:ext cx="2590800" cy="2408236"/>
          </a:xfrm>
          <a:prstGeom prst="rect">
            <a:avLst/>
          </a:prstGeom>
          <a:ln>
            <a:solidFill>
              <a:schemeClr val="accent2"/>
            </a:solidFill>
            <a:miter lim="800000"/>
            <a:headEnd/>
            <a:tailEnd/>
          </a:ln>
        </p:spPr>
        <p:txBody>
          <a:bodyPr>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Garamond" pitchFamily="18"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Garamond" pitchFamily="18" charset="0"/>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Garamond" pitchFamily="18" charset="0"/>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Garamond" pitchFamily="18" charset="0"/>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Garamond" pitchFamily="18" charset="0"/>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altLang="en-US" sz="1800" b="1"/>
              <a:t>Equal Population</a:t>
            </a:r>
          </a:p>
          <a:p>
            <a:r>
              <a:rPr lang="en-US" altLang="en-US" sz="1800" b="1"/>
              <a:t>Federal Voting Rights Act</a:t>
            </a:r>
          </a:p>
          <a:p>
            <a:r>
              <a:rPr lang="en-US" altLang="en-US" sz="1800" b="1"/>
              <a:t>No Racial Gerrymandering</a:t>
            </a:r>
          </a:p>
          <a:p>
            <a:pPr lvl="1"/>
            <a:endParaRPr lang="en-US" altLang="en-US" sz="1400" b="1" dirty="0"/>
          </a:p>
        </p:txBody>
      </p:sp>
      <p:sp>
        <p:nvSpPr>
          <p:cNvPr id="5" name="Text Placeholder 5">
            <a:extLst>
              <a:ext uri="{FF2B5EF4-FFF2-40B4-BE49-F238E27FC236}">
                <a16:creationId xmlns:a16="http://schemas.microsoft.com/office/drawing/2014/main" id="{E53BBD6B-18DC-4572-8345-0314AD19190B}"/>
              </a:ext>
            </a:extLst>
          </p:cNvPr>
          <p:cNvSpPr txBox="1">
            <a:spLocks/>
          </p:cNvSpPr>
          <p:nvPr/>
        </p:nvSpPr>
        <p:spPr bwMode="auto">
          <a:xfrm>
            <a:off x="179095" y="1084264"/>
            <a:ext cx="2590800" cy="63976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spcBef>
                <a:spcPts val="700"/>
              </a:spcBef>
              <a:buClr>
                <a:schemeClr val="accent2"/>
              </a:buClr>
              <a:buSzPct val="60000"/>
              <a:buFont typeface="Wingdings" panose="05000000000000000000" pitchFamily="2" charset="2"/>
              <a:buChar char=""/>
              <a:defRPr sz="2900">
                <a:solidFill>
                  <a:schemeClr val="tx1"/>
                </a:solidFill>
                <a:latin typeface="Garamond" panose="02020404030301010803" pitchFamily="18" charset="0"/>
              </a:defRPr>
            </a:lvl1pPr>
            <a:lvl2pPr marL="639763" indent="-273050">
              <a:spcBef>
                <a:spcPts val="550"/>
              </a:spcBef>
              <a:buClr>
                <a:schemeClr val="accent1"/>
              </a:buClr>
              <a:buSzPct val="70000"/>
              <a:buFont typeface="Wingdings 2" panose="05020102010507070707" pitchFamily="18" charset="2"/>
              <a:buChar char=""/>
              <a:defRPr sz="2600">
                <a:solidFill>
                  <a:schemeClr val="tx1"/>
                </a:solidFill>
                <a:latin typeface="Garamond" panose="02020404030301010803" pitchFamily="18" charset="0"/>
              </a:defRPr>
            </a:lvl2pPr>
            <a:lvl3pPr indent="-228600">
              <a:spcBef>
                <a:spcPts val="500"/>
              </a:spcBef>
              <a:buClr>
                <a:schemeClr val="accent2"/>
              </a:buClr>
              <a:buSzPct val="75000"/>
              <a:buFont typeface="Wingdings" panose="05000000000000000000" pitchFamily="2" charset="2"/>
              <a:buChar char=""/>
              <a:defRPr sz="2300">
                <a:solidFill>
                  <a:schemeClr val="tx1"/>
                </a:solidFill>
                <a:latin typeface="Garamond" panose="02020404030301010803" pitchFamily="18" charset="0"/>
              </a:defRPr>
            </a:lvl3pPr>
            <a:lvl4pPr indent="-228600">
              <a:spcBef>
                <a:spcPts val="400"/>
              </a:spcBef>
              <a:buClr>
                <a:srgbClr val="A5AB81"/>
              </a:buClr>
              <a:buSzPct val="75000"/>
              <a:buFont typeface="Wingdings" panose="05000000000000000000" pitchFamily="2" charset="2"/>
              <a:buChar char=""/>
              <a:defRPr sz="2000">
                <a:solidFill>
                  <a:schemeClr val="tx1"/>
                </a:solidFill>
                <a:latin typeface="Garamond" panose="02020404030301010803" pitchFamily="18" charset="0"/>
              </a:defRPr>
            </a:lvl4pPr>
            <a:lvl5pPr indent="-228600">
              <a:spcBef>
                <a:spcPts val="400"/>
              </a:spcBef>
              <a:buClr>
                <a:srgbClr val="D8B25C"/>
              </a:buClr>
              <a:buSzPct val="65000"/>
              <a:buFont typeface="Wingdings" panose="05000000000000000000" pitchFamily="2" charset="2"/>
              <a:buChar char=""/>
              <a:defRPr sz="2000">
                <a:solidFill>
                  <a:schemeClr val="tx1"/>
                </a:solidFill>
                <a:latin typeface="Garamond" panose="02020404030301010803" pitchFamily="18" charset="0"/>
              </a:defRPr>
            </a:lvl5pPr>
            <a:lvl6pPr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Garamond" panose="02020404030301010803" pitchFamily="18" charset="0"/>
              </a:defRPr>
            </a:lvl6pPr>
            <a:lvl7pPr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Garamond" panose="02020404030301010803" pitchFamily="18" charset="0"/>
              </a:defRPr>
            </a:lvl7pPr>
            <a:lvl8pPr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Garamond" panose="02020404030301010803" pitchFamily="18" charset="0"/>
              </a:defRPr>
            </a:lvl8pPr>
            <a:lvl9pPr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Garamond" panose="02020404030301010803" pitchFamily="18" charset="0"/>
              </a:defRPr>
            </a:lvl9pPr>
          </a:lstStyle>
          <a:p>
            <a:pPr algn="ctr" eaLnBrk="1" hangingPunct="1">
              <a:buFont typeface="Wingdings" panose="05000000000000000000" pitchFamily="2" charset="2"/>
              <a:buNone/>
            </a:pPr>
            <a:r>
              <a:rPr lang="en-US" altLang="en-US" sz="1600" b="1" dirty="0">
                <a:solidFill>
                  <a:schemeClr val="bg1"/>
                </a:solidFill>
              </a:rPr>
              <a:t>1. Federal Laws</a:t>
            </a:r>
          </a:p>
        </p:txBody>
      </p:sp>
      <p:sp>
        <p:nvSpPr>
          <p:cNvPr id="6" name="Text Placeholder 6">
            <a:extLst>
              <a:ext uri="{FF2B5EF4-FFF2-40B4-BE49-F238E27FC236}">
                <a16:creationId xmlns:a16="http://schemas.microsoft.com/office/drawing/2014/main" id="{FCD588EC-196C-4ABD-B37A-5982D0A02ABA}"/>
              </a:ext>
            </a:extLst>
          </p:cNvPr>
          <p:cNvSpPr txBox="1">
            <a:spLocks/>
          </p:cNvSpPr>
          <p:nvPr/>
        </p:nvSpPr>
        <p:spPr>
          <a:xfrm>
            <a:off x="2791666" y="1084264"/>
            <a:ext cx="3214637" cy="639763"/>
          </a:xfrm>
          <a:prstGeom prst="rect">
            <a:avLst/>
          </a:prstGeom>
          <a:solidFill>
            <a:schemeClr val="accent4"/>
          </a:solidFill>
        </p:spPr>
        <p:txBody>
          <a:bodyPr anchor="ct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Garamond" pitchFamily="18"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Garamond" pitchFamily="18" charset="0"/>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Garamond" pitchFamily="18" charset="0"/>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Garamond" pitchFamily="18" charset="0"/>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Garamond" pitchFamily="18" charset="0"/>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Font typeface="Wingdings"/>
              <a:buNone/>
              <a:defRPr/>
            </a:pPr>
            <a:r>
              <a:rPr lang="en-US" sz="1600" b="1" dirty="0">
                <a:solidFill>
                  <a:schemeClr val="bg1"/>
                </a:solidFill>
              </a:rPr>
              <a:t>2. California Criteria for </a:t>
            </a:r>
            <a:br>
              <a:rPr lang="en-US" sz="1600" b="1" dirty="0">
                <a:solidFill>
                  <a:schemeClr val="bg1"/>
                </a:solidFill>
              </a:rPr>
            </a:br>
            <a:r>
              <a:rPr lang="en-US" sz="1600" b="1" dirty="0">
                <a:solidFill>
                  <a:schemeClr val="bg1"/>
                </a:solidFill>
              </a:rPr>
              <a:t>Cities</a:t>
            </a:r>
          </a:p>
        </p:txBody>
      </p:sp>
      <p:pic>
        <p:nvPicPr>
          <p:cNvPr id="7" name="Picture 6">
            <a:extLst>
              <a:ext uri="{FF2B5EF4-FFF2-40B4-BE49-F238E27FC236}">
                <a16:creationId xmlns:a16="http://schemas.microsoft.com/office/drawing/2014/main" id="{E88BC1AB-5512-44D0-B177-2E86DCEB6C1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7019" y="4220466"/>
            <a:ext cx="2413416" cy="1600200"/>
          </a:xfrm>
          <a:prstGeom prst="rect">
            <a:avLst/>
          </a:prstGeom>
        </p:spPr>
      </p:pic>
      <p:sp>
        <p:nvSpPr>
          <p:cNvPr id="8" name="Content Placeholder 7">
            <a:extLst>
              <a:ext uri="{FF2B5EF4-FFF2-40B4-BE49-F238E27FC236}">
                <a16:creationId xmlns:a16="http://schemas.microsoft.com/office/drawing/2014/main" id="{7AC4D300-45E8-4DD9-953D-2C601AB1A2EB}"/>
              </a:ext>
            </a:extLst>
          </p:cNvPr>
          <p:cNvSpPr txBox="1">
            <a:spLocks/>
          </p:cNvSpPr>
          <p:nvPr/>
        </p:nvSpPr>
        <p:spPr>
          <a:xfrm>
            <a:off x="2791666" y="1687306"/>
            <a:ext cx="3214637" cy="4133360"/>
          </a:xfrm>
          <a:prstGeom prst="rect">
            <a:avLst/>
          </a:prstGeom>
          <a:ln>
            <a:solidFill>
              <a:schemeClr val="accent4"/>
            </a:solidFill>
          </a:ln>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Garamond" pitchFamily="18"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Garamond" pitchFamily="18" charset="0"/>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Garamond" pitchFamily="18" charset="0"/>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Garamond" pitchFamily="18" charset="0"/>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Garamond" pitchFamily="18" charset="0"/>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342900" indent="-342900">
              <a:buFont typeface="+mj-lt"/>
              <a:buAutoNum type="arabicPeriod"/>
              <a:defRPr/>
            </a:pPr>
            <a:r>
              <a:rPr lang="en-US" altLang="en-US" sz="1800" b="1" dirty="0"/>
              <a:t>Geographically contiguous</a:t>
            </a:r>
          </a:p>
          <a:p>
            <a:pPr marL="342900" indent="-342900">
              <a:buFont typeface="+mj-lt"/>
              <a:buAutoNum type="arabicPeriod"/>
              <a:defRPr/>
            </a:pPr>
            <a:r>
              <a:rPr lang="en-US" altLang="en-US" sz="1800" b="1" dirty="0"/>
              <a:t>Undivided neighborhoods and “communities of interest” </a:t>
            </a:r>
            <a:br>
              <a:rPr lang="en-US" altLang="en-US" sz="1800" b="1" dirty="0"/>
            </a:br>
            <a:r>
              <a:rPr lang="en-US" altLang="en-US" sz="1400" dirty="0"/>
              <a:t>(Socio-economic geographic areas that should be kept together)</a:t>
            </a:r>
            <a:endParaRPr lang="en-US" altLang="en-US" sz="1800" dirty="0"/>
          </a:p>
          <a:p>
            <a:pPr marL="342900" indent="-342900">
              <a:buFont typeface="+mj-lt"/>
              <a:buAutoNum type="arabicPeriod"/>
              <a:defRPr/>
            </a:pPr>
            <a:r>
              <a:rPr lang="en-US" altLang="en-US" sz="1800" b="1" dirty="0"/>
              <a:t>Easily identifiable boundaries</a:t>
            </a:r>
          </a:p>
          <a:p>
            <a:pPr marL="342900" indent="-342900">
              <a:buFont typeface="+mj-lt"/>
              <a:buAutoNum type="arabicPeriod"/>
              <a:defRPr/>
            </a:pPr>
            <a:r>
              <a:rPr lang="en-US" altLang="en-US" sz="1800" b="1" dirty="0"/>
              <a:t>Compact</a:t>
            </a:r>
            <a:br>
              <a:rPr lang="en-US" altLang="en-US" sz="1800" b="1" dirty="0"/>
            </a:br>
            <a:r>
              <a:rPr lang="en-US" altLang="en-US" sz="1400" dirty="0"/>
              <a:t>(Do not bypass one group of people to get to a more distant group of people)</a:t>
            </a:r>
          </a:p>
          <a:p>
            <a:pPr marL="0" indent="0">
              <a:buNone/>
              <a:defRPr/>
            </a:pPr>
            <a:r>
              <a:rPr lang="en-US" altLang="en-US" sz="1800" b="1" i="1" dirty="0">
                <a:solidFill>
                  <a:schemeClr val="accent2">
                    <a:lumMod val="75000"/>
                  </a:schemeClr>
                </a:solidFill>
                <a:cs typeface="Arial" panose="020B0604020202020204" pitchFamily="34" charset="0"/>
              </a:rPr>
              <a:t>Prohibited</a:t>
            </a:r>
            <a:r>
              <a:rPr lang="en-US" altLang="en-US" sz="1600" b="1" i="1" dirty="0">
                <a:solidFill>
                  <a:schemeClr val="accent2">
                    <a:lumMod val="75000"/>
                  </a:schemeClr>
                </a:solidFill>
                <a:cs typeface="Arial" panose="020B0604020202020204" pitchFamily="34" charset="0"/>
              </a:rPr>
              <a:t>:</a:t>
            </a:r>
          </a:p>
          <a:p>
            <a:pPr marL="0" indent="0">
              <a:spcBef>
                <a:spcPts val="0"/>
              </a:spcBef>
              <a:buNone/>
              <a:defRPr/>
            </a:pPr>
            <a:r>
              <a:rPr lang="en-US" altLang="en-US" sz="1400" i="1" dirty="0">
                <a:solidFill>
                  <a:schemeClr val="accent2">
                    <a:lumMod val="75000"/>
                  </a:schemeClr>
                </a:solidFill>
                <a:cs typeface="Arial" panose="020B0604020202020204" pitchFamily="34" charset="0"/>
              </a:rPr>
              <a:t>“Shall not favor or discriminate against a political party.”</a:t>
            </a:r>
          </a:p>
          <a:p>
            <a:pPr marL="342900" indent="-342900">
              <a:buFont typeface="+mj-lt"/>
              <a:buAutoNum type="arabicPeriod"/>
              <a:defRPr/>
            </a:pPr>
            <a:endParaRPr lang="en-US" altLang="en-US" sz="1800" dirty="0"/>
          </a:p>
        </p:txBody>
      </p:sp>
      <p:sp>
        <p:nvSpPr>
          <p:cNvPr id="9" name="Text Placeholder 6">
            <a:extLst>
              <a:ext uri="{FF2B5EF4-FFF2-40B4-BE49-F238E27FC236}">
                <a16:creationId xmlns:a16="http://schemas.microsoft.com/office/drawing/2014/main" id="{6D573AF9-3D14-4A50-AA08-26FE42925484}"/>
              </a:ext>
            </a:extLst>
          </p:cNvPr>
          <p:cNvSpPr txBox="1">
            <a:spLocks/>
          </p:cNvSpPr>
          <p:nvPr/>
        </p:nvSpPr>
        <p:spPr>
          <a:xfrm>
            <a:off x="6030151" y="1066800"/>
            <a:ext cx="3037649" cy="639763"/>
          </a:xfrm>
          <a:prstGeom prst="rect">
            <a:avLst/>
          </a:prstGeom>
          <a:solidFill>
            <a:schemeClr val="accent5">
              <a:lumMod val="60000"/>
              <a:lumOff val="40000"/>
            </a:schemeClr>
          </a:solidFill>
        </p:spPr>
        <p:txBody>
          <a:bodyPr anchor="ct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Garamond" pitchFamily="18"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Garamond" pitchFamily="18" charset="0"/>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Garamond" pitchFamily="18" charset="0"/>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Garamond" pitchFamily="18" charset="0"/>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Garamond" pitchFamily="18" charset="0"/>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Font typeface="Wingdings"/>
              <a:buNone/>
              <a:defRPr/>
            </a:pPr>
            <a:r>
              <a:rPr lang="en-US" sz="1600" b="1" dirty="0">
                <a:solidFill>
                  <a:schemeClr val="bg1"/>
                </a:solidFill>
              </a:rPr>
              <a:t>3. Other Traditional Districting Principles</a:t>
            </a:r>
          </a:p>
        </p:txBody>
      </p:sp>
      <p:sp>
        <p:nvSpPr>
          <p:cNvPr id="10" name="Content Placeholder 7">
            <a:extLst>
              <a:ext uri="{FF2B5EF4-FFF2-40B4-BE49-F238E27FC236}">
                <a16:creationId xmlns:a16="http://schemas.microsoft.com/office/drawing/2014/main" id="{5A7ACEBE-6AE4-41DE-B9FB-3583DAC1AF1E}"/>
              </a:ext>
            </a:extLst>
          </p:cNvPr>
          <p:cNvSpPr txBox="1">
            <a:spLocks/>
          </p:cNvSpPr>
          <p:nvPr/>
        </p:nvSpPr>
        <p:spPr>
          <a:xfrm>
            <a:off x="6028075" y="1687306"/>
            <a:ext cx="3037650" cy="4133360"/>
          </a:xfrm>
          <a:prstGeom prst="rect">
            <a:avLst/>
          </a:prstGeom>
          <a:ln>
            <a:solidFill>
              <a:schemeClr val="accent5">
                <a:lumMod val="60000"/>
                <a:lumOff val="40000"/>
              </a:schemeClr>
            </a:solidFill>
          </a:ln>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Garamond" pitchFamily="18"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Garamond" pitchFamily="18" charset="0"/>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Garamond" pitchFamily="18" charset="0"/>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Garamond" pitchFamily="18" charset="0"/>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Garamond" pitchFamily="18" charset="0"/>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altLang="en-US" sz="1800" b="1" dirty="0"/>
              <a:t>Respect voters’ choices / continuity in office</a:t>
            </a:r>
          </a:p>
          <a:p>
            <a:r>
              <a:rPr lang="en-US" altLang="en-US" sz="1800" b="1" dirty="0"/>
              <a:t>Future population growth</a:t>
            </a:r>
          </a:p>
        </p:txBody>
      </p:sp>
    </p:spTree>
    <p:extLst>
      <p:ext uri="{BB962C8B-B14F-4D97-AF65-F5344CB8AC3E}">
        <p14:creationId xmlns:p14="http://schemas.microsoft.com/office/powerpoint/2010/main" val="3357065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5F715D2-94EF-4F1D-B86F-557A036418CA}"/>
              </a:ext>
            </a:extLst>
          </p:cNvPr>
          <p:cNvSpPr>
            <a:spLocks noGrp="1"/>
          </p:cNvSpPr>
          <p:nvPr>
            <p:ph type="dt" sz="half" idx="10"/>
          </p:nvPr>
        </p:nvSpPr>
        <p:spPr/>
        <p:txBody>
          <a:bodyPr/>
          <a:lstStyle/>
          <a:p>
            <a:r>
              <a:rPr lang="en-US"/>
              <a:t>November 4, 2021</a:t>
            </a:r>
            <a:endParaRPr lang="en-US" dirty="0"/>
          </a:p>
        </p:txBody>
      </p:sp>
      <p:graphicFrame>
        <p:nvGraphicFramePr>
          <p:cNvPr id="9" name="Object 8">
            <a:extLst>
              <a:ext uri="{FF2B5EF4-FFF2-40B4-BE49-F238E27FC236}">
                <a16:creationId xmlns:a16="http://schemas.microsoft.com/office/drawing/2014/main" id="{2B44F7D5-D374-4A96-8FBC-8021823200F4}"/>
              </a:ext>
            </a:extLst>
          </p:cNvPr>
          <p:cNvGraphicFramePr>
            <a:graphicFrameLocks noChangeAspect="1"/>
          </p:cNvGraphicFramePr>
          <p:nvPr>
            <p:extLst>
              <p:ext uri="{D42A27DB-BD31-4B8C-83A1-F6EECF244321}">
                <p14:modId xmlns:p14="http://schemas.microsoft.com/office/powerpoint/2010/main" val="2795852303"/>
              </p:ext>
            </p:extLst>
          </p:nvPr>
        </p:nvGraphicFramePr>
        <p:xfrm>
          <a:off x="2581845" y="862762"/>
          <a:ext cx="6203950" cy="3956050"/>
        </p:xfrm>
        <a:graphic>
          <a:graphicData uri="http://schemas.openxmlformats.org/presentationml/2006/ole">
            <mc:AlternateContent xmlns:mc="http://schemas.openxmlformats.org/markup-compatibility/2006">
              <mc:Choice xmlns:v="urn:schemas-microsoft-com:vml" Requires="v">
                <p:oleObj spid="_x0000_s2055" name="Worksheet" r:id="rId3" imgW="3200400" imgH="2042129" progId="Excel.Sheet.12">
                  <p:embed/>
                </p:oleObj>
              </mc:Choice>
              <mc:Fallback>
                <p:oleObj name="Worksheet" r:id="rId3" imgW="3200400" imgH="2042129" progId="Excel.Sheet.12">
                  <p:embed/>
                  <p:pic>
                    <p:nvPicPr>
                      <p:cNvPr id="9" name="Object 8">
                        <a:extLst>
                          <a:ext uri="{FF2B5EF4-FFF2-40B4-BE49-F238E27FC236}">
                            <a16:creationId xmlns:a16="http://schemas.microsoft.com/office/drawing/2014/main" id="{2B44F7D5-D374-4A96-8FBC-8021823200F4}"/>
                          </a:ext>
                        </a:extLst>
                      </p:cNvPr>
                      <p:cNvPicPr/>
                      <p:nvPr/>
                    </p:nvPicPr>
                    <p:blipFill>
                      <a:blip r:embed="rId4"/>
                      <a:stretch>
                        <a:fillRect/>
                      </a:stretch>
                    </p:blipFill>
                    <p:spPr>
                      <a:xfrm>
                        <a:off x="2581845" y="862762"/>
                        <a:ext cx="6203950" cy="3956050"/>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2BC0E8E1-87DC-4E6E-B557-037E5201DA85}"/>
              </a:ext>
            </a:extLst>
          </p:cNvPr>
          <p:cNvSpPr>
            <a:spLocks noGrp="1"/>
          </p:cNvSpPr>
          <p:nvPr>
            <p:ph type="title"/>
          </p:nvPr>
        </p:nvSpPr>
        <p:spPr/>
        <p:txBody>
          <a:bodyPr/>
          <a:lstStyle/>
          <a:p>
            <a:r>
              <a:rPr lang="en-US" dirty="0"/>
              <a:t>Demographic Summary</a:t>
            </a:r>
          </a:p>
        </p:txBody>
      </p:sp>
      <p:sp>
        <p:nvSpPr>
          <p:cNvPr id="8" name="TextBox 7">
            <a:extLst>
              <a:ext uri="{FF2B5EF4-FFF2-40B4-BE49-F238E27FC236}">
                <a16:creationId xmlns:a16="http://schemas.microsoft.com/office/drawing/2014/main" id="{A07BA21B-B113-474B-9F8D-06A3E1C913AE}"/>
              </a:ext>
            </a:extLst>
          </p:cNvPr>
          <p:cNvSpPr txBox="1"/>
          <p:nvPr/>
        </p:nvSpPr>
        <p:spPr>
          <a:xfrm>
            <a:off x="370765" y="862762"/>
            <a:ext cx="2211080" cy="3170099"/>
          </a:xfrm>
          <a:prstGeom prst="rect">
            <a:avLst/>
          </a:prstGeom>
          <a:solidFill>
            <a:schemeClr val="accent4">
              <a:lumMod val="20000"/>
              <a:lumOff val="80000"/>
            </a:schemeClr>
          </a:solidFill>
        </p:spPr>
        <p:txBody>
          <a:bodyPr wrap="square" rtlCol="0">
            <a:spAutoFit/>
          </a:bodyPr>
          <a:lstStyle/>
          <a:p>
            <a:pPr algn="ctr"/>
            <a:r>
              <a:rPr lang="en-US" sz="2000" b="1" dirty="0">
                <a:latin typeface="Garamond" panose="02020404030301010803" pitchFamily="18" charset="0"/>
              </a:rPr>
              <a:t>Each of the 4 districts must contain about 8,190 people.</a:t>
            </a:r>
          </a:p>
          <a:p>
            <a:pPr algn="ctr"/>
            <a:endParaRPr lang="en-US" sz="2000" b="1" dirty="0">
              <a:latin typeface="Garamond" panose="02020404030301010803" pitchFamily="18" charset="0"/>
            </a:endParaRPr>
          </a:p>
          <a:p>
            <a:pPr algn="ctr"/>
            <a:r>
              <a:rPr lang="en-US" sz="2000" b="1" dirty="0">
                <a:latin typeface="Garamond" panose="02020404030301010803" pitchFamily="18" charset="0"/>
              </a:rPr>
              <a:t>Check out the </a:t>
            </a:r>
            <a:r>
              <a:rPr lang="en-US" sz="2000" b="1" dirty="0">
                <a:latin typeface="Garamond" panose="02020404030301010803" pitchFamily="18" charset="0"/>
                <a:hlinkClick r:id="rId5"/>
              </a:rPr>
              <a:t>Story Map</a:t>
            </a:r>
            <a:r>
              <a:rPr lang="en-US" sz="2000" b="1" dirty="0">
                <a:latin typeface="Garamond" panose="02020404030301010803" pitchFamily="18" charset="0"/>
              </a:rPr>
              <a:t> for maps of some of this demographic data.</a:t>
            </a:r>
          </a:p>
        </p:txBody>
      </p:sp>
    </p:spTree>
    <p:extLst>
      <p:ext uri="{BB962C8B-B14F-4D97-AF65-F5344CB8AC3E}">
        <p14:creationId xmlns:p14="http://schemas.microsoft.com/office/powerpoint/2010/main" val="2021326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1BB68-CDA0-4E02-B2DB-AD9C130378DE}"/>
              </a:ext>
            </a:extLst>
          </p:cNvPr>
          <p:cNvSpPr>
            <a:spLocks noGrp="1"/>
          </p:cNvSpPr>
          <p:nvPr>
            <p:ph type="title"/>
          </p:nvPr>
        </p:nvSpPr>
        <p:spPr>
          <a:xfrm>
            <a:off x="0" y="228600"/>
            <a:ext cx="9144000" cy="914400"/>
          </a:xfrm>
        </p:spPr>
        <p:txBody>
          <a:bodyPr>
            <a:normAutofit fontScale="90000"/>
          </a:bodyPr>
          <a:lstStyle/>
          <a:p>
            <a:r>
              <a:rPr lang="en-US" dirty="0"/>
              <a:t>Communities of Interest &amp; Neighborhoods Identified by the City Council</a:t>
            </a:r>
          </a:p>
        </p:txBody>
      </p:sp>
      <p:sp>
        <p:nvSpPr>
          <p:cNvPr id="4" name="Date Placeholder 3">
            <a:extLst>
              <a:ext uri="{FF2B5EF4-FFF2-40B4-BE49-F238E27FC236}">
                <a16:creationId xmlns:a16="http://schemas.microsoft.com/office/drawing/2014/main" id="{A4A64989-1A4C-44D4-9098-5046A7A193C2}"/>
              </a:ext>
            </a:extLst>
          </p:cNvPr>
          <p:cNvSpPr>
            <a:spLocks noGrp="1"/>
          </p:cNvSpPr>
          <p:nvPr>
            <p:ph type="dt" sz="half" idx="2"/>
          </p:nvPr>
        </p:nvSpPr>
        <p:spPr/>
        <p:txBody>
          <a:bodyPr/>
          <a:lstStyle/>
          <a:p>
            <a:r>
              <a:rPr lang="en-US"/>
              <a:t>November 4, 2021</a:t>
            </a:r>
            <a:endParaRPr lang="en-US" dirty="0"/>
          </a:p>
        </p:txBody>
      </p:sp>
      <p:sp>
        <p:nvSpPr>
          <p:cNvPr id="8" name="Content Placeholder 7">
            <a:extLst>
              <a:ext uri="{FF2B5EF4-FFF2-40B4-BE49-F238E27FC236}">
                <a16:creationId xmlns:a16="http://schemas.microsoft.com/office/drawing/2014/main" id="{EFB52FB9-F8B4-4FEF-8E10-52D4B6FDBC02}"/>
              </a:ext>
            </a:extLst>
          </p:cNvPr>
          <p:cNvSpPr>
            <a:spLocks noGrp="1"/>
          </p:cNvSpPr>
          <p:nvPr>
            <p:ph sz="quarter" idx="1"/>
          </p:nvPr>
        </p:nvSpPr>
        <p:spPr>
          <a:xfrm>
            <a:off x="609600" y="1447800"/>
            <a:ext cx="8153400" cy="4648200"/>
          </a:xfrm>
        </p:spPr>
        <p:txBody>
          <a:bodyPr/>
          <a:lstStyle/>
          <a:p>
            <a:r>
              <a:rPr lang="en-US" dirty="0"/>
              <a:t>The City Council has recognized a list of communities of interest and neighborhoods to respect</a:t>
            </a:r>
          </a:p>
          <a:p>
            <a:r>
              <a:rPr lang="en-US" dirty="0"/>
              <a:t>This establishes a record of important areas that should be kept undivided in the map-drawing process, to the extent practicable</a:t>
            </a:r>
          </a:p>
          <a:p>
            <a:r>
              <a:rPr lang="en-US" dirty="0"/>
              <a:t>Not necessarily an exhaustive list, but intended as a starting point</a:t>
            </a:r>
          </a:p>
          <a:p>
            <a:r>
              <a:rPr lang="en-US" dirty="0"/>
              <a:t>What follows are maps showing each of those areas that have been identified</a:t>
            </a:r>
          </a:p>
        </p:txBody>
      </p:sp>
    </p:spTree>
    <p:extLst>
      <p:ext uri="{BB962C8B-B14F-4D97-AF65-F5344CB8AC3E}">
        <p14:creationId xmlns:p14="http://schemas.microsoft.com/office/powerpoint/2010/main" val="174593431"/>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Custom 2">
      <a:dk1>
        <a:sysClr val="windowText" lastClr="000000"/>
      </a:dk1>
      <a:lt1>
        <a:sysClr val="window" lastClr="FFFFFF"/>
      </a:lt1>
      <a:dk2>
        <a:srgbClr val="775F55"/>
      </a:dk2>
      <a:lt2>
        <a:srgbClr val="EBDDC3"/>
      </a:lt2>
      <a:accent1>
        <a:srgbClr val="94B6D2"/>
      </a:accent1>
      <a:accent2>
        <a:srgbClr val="BF0000"/>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5809</TotalTime>
  <Words>1514</Words>
  <Application>Microsoft Office PowerPoint</Application>
  <PresentationFormat>On-screen Show (4:3)</PresentationFormat>
  <Paragraphs>209</Paragraphs>
  <Slides>22</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29" baseType="lpstr">
      <vt:lpstr>Calibri</vt:lpstr>
      <vt:lpstr>Garamond</vt:lpstr>
      <vt:lpstr>Tw Cen MT</vt:lpstr>
      <vt:lpstr>Wingdings</vt:lpstr>
      <vt:lpstr>Wingdings 2</vt:lpstr>
      <vt:lpstr>Median</vt:lpstr>
      <vt:lpstr>Worksheet</vt:lpstr>
      <vt:lpstr>City of Goleta Public Workshop on Districting</vt:lpstr>
      <vt:lpstr>Election Systems</vt:lpstr>
      <vt:lpstr>Districting Process</vt:lpstr>
      <vt:lpstr>Districting Process, cont.</vt:lpstr>
      <vt:lpstr>Districting Process, cont.</vt:lpstr>
      <vt:lpstr>Districting Process, cont.</vt:lpstr>
      <vt:lpstr>Districting Rules and Goals</vt:lpstr>
      <vt:lpstr>Demographic Summary</vt:lpstr>
      <vt:lpstr>Communities of Interest &amp; Neighborhoods Identified by the City Council</vt:lpstr>
      <vt:lpstr>Communities of Interest</vt:lpstr>
      <vt:lpstr>Communities of Interest</vt:lpstr>
      <vt:lpstr>Communities of Interest</vt:lpstr>
      <vt:lpstr>Communities of Interest</vt:lpstr>
      <vt:lpstr>Neighborhoods (Central Area)</vt:lpstr>
      <vt:lpstr>Neighborhoods (Northeast Area)</vt:lpstr>
      <vt:lpstr>Neighborhoods (Northwest Area)</vt:lpstr>
      <vt:lpstr>Neighborhoods (Old Town)</vt:lpstr>
      <vt:lpstr>Neighborhoods (Southwest Area)</vt:lpstr>
      <vt:lpstr>Public Mapping and Map Review Tools</vt:lpstr>
      <vt:lpstr>Making Sure That Your Map is Balanced</vt:lpstr>
      <vt:lpstr>Making Sure That Your Map is Balanced</vt:lpstr>
      <vt:lpstr>Public Discussion</vt:lpstr>
    </vt:vector>
  </TitlesOfParts>
  <Company>Claremont McKenna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NDC Presentation</dc:title>
  <dc:creator>Douglas Johnson</dc:creator>
  <cp:lastModifiedBy>Daniel Phillips</cp:lastModifiedBy>
  <cp:revision>445</cp:revision>
  <cp:lastPrinted>2017-05-23T05:26:42Z</cp:lastPrinted>
  <dcterms:created xsi:type="dcterms:W3CDTF">2011-05-19T00:29:13Z</dcterms:created>
  <dcterms:modified xsi:type="dcterms:W3CDTF">2021-11-04T21:44:27Z</dcterms:modified>
</cp:coreProperties>
</file>