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2" r:id="rId4"/>
    <p:sldId id="506" r:id="rId5"/>
    <p:sldId id="528" r:id="rId6"/>
    <p:sldId id="529" r:id="rId7"/>
    <p:sldId id="530" r:id="rId8"/>
    <p:sldId id="531" r:id="rId9"/>
    <p:sldId id="283" r:id="rId10"/>
    <p:sldId id="284" r:id="rId11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EB Garamond" panose="00000500000000000000" pitchFamily="2" charset="0"/>
      <p:regular r:id="rId17"/>
      <p:bold r:id="rId18"/>
      <p:italic r:id="rId19"/>
      <p:boldItalic r:id="rId20"/>
    </p:embeddedFont>
    <p:embeddedFont>
      <p:font typeface="Garamond" panose="02020404030301010803" pitchFamily="18" charset="0"/>
      <p:regular r:id="rId21"/>
      <p:bold r:id="rId22"/>
      <p: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iwiwJkJBqwBhJrjNh9URE8LThc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3488D3-091D-491C-B968-13A999CD447F}">
  <a:tblStyle styleId="{E53488D3-091D-491C-B968-13A999CD447F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2F7"/>
          </a:solidFill>
        </a:fill>
      </a:tcStyle>
    </a:wholeTbl>
    <a:band1H>
      <a:tcTxStyle/>
      <a:tcStyle>
        <a:tcBdr/>
        <a:fill>
          <a:solidFill>
            <a:srgbClr val="DCE5E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5E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8"/>
  </p:normalViewPr>
  <p:slideViewPr>
    <p:cSldViewPr snapToGrid="0"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04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5"/>
            <a:ext cx="3170248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313" y="5"/>
            <a:ext cx="3170248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853" y="4561307"/>
            <a:ext cx="5851504" cy="432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354"/>
            <a:ext cx="3170248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313" y="9119354"/>
            <a:ext cx="3170248" cy="48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25" tIns="47000" rIns="94025" bIns="470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93514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1" name="Google Shape;71;p1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34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731853" y="4561307"/>
            <a:ext cx="5851504" cy="4320377"/>
          </a:xfrm>
          <a:prstGeom prst="rect">
            <a:avLst/>
          </a:prstGeom>
        </p:spPr>
        <p:txBody>
          <a:bodyPr spcFirstLastPara="1" wrap="square" lIns="94025" tIns="47000" rIns="94025" bIns="47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2796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168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1" name="Google Shape;31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0084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9" name="Google Shape;31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3715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8" name="Google Shape;18;p31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31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31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aramond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wentieth Century"/>
              <a:buNone/>
              <a:defRPr/>
            </a:lvl9pPr>
          </a:lstStyle>
          <a:p>
            <a:r>
              <a:rPr lang="en-US"/>
              <a:t>July 5, 2022</a:t>
            </a:r>
            <a:endParaRPr/>
          </a:p>
        </p:txBody>
      </p:sp>
      <p:pic>
        <p:nvPicPr>
          <p:cNvPr id="23" name="Google Shape;2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31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1"/>
          </p:nvPr>
        </p:nvSpPr>
        <p:spPr>
          <a:xfrm>
            <a:off x="612648" y="990600"/>
            <a:ext cx="81534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spcBef>
                <a:spcPts val="700"/>
              </a:spcBef>
              <a:spcAft>
                <a:spcPts val="0"/>
              </a:spcAft>
              <a:buSzPts val="1680"/>
              <a:buChar char="◻"/>
              <a:defRPr sz="2800"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335280" algn="l">
              <a:spcBef>
                <a:spcPts val="550"/>
              </a:spcBef>
              <a:spcAft>
                <a:spcPts val="0"/>
              </a:spcAft>
              <a:buSzPts val="1680"/>
              <a:buChar char="🞑"/>
              <a:defRPr sz="2400">
                <a:latin typeface="Garamond"/>
                <a:ea typeface="Garamond"/>
                <a:cs typeface="Garamond"/>
                <a:sym typeface="Garamond"/>
              </a:defRPr>
            </a:lvl2pPr>
            <a:lvl3pPr marL="1371600" lvl="2" indent="-323850" algn="l">
              <a:spcBef>
                <a:spcPts val="500"/>
              </a:spcBef>
              <a:spcAft>
                <a:spcPts val="0"/>
              </a:spcAft>
              <a:buSzPts val="1500"/>
              <a:buChar char="■"/>
              <a:defRPr sz="2000">
                <a:latin typeface="Garamond"/>
                <a:ea typeface="Garamond"/>
                <a:cs typeface="Garamond"/>
                <a:sym typeface="Garamond"/>
              </a:defRPr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July 5, 2022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rgbClr val="FFFFFF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>
            <a:spLocks noGrp="1"/>
          </p:cNvSpPr>
          <p:nvPr>
            <p:ph type="ctrTitle"/>
          </p:nvPr>
        </p:nvSpPr>
        <p:spPr>
          <a:xfrm>
            <a:off x="-2875" y="3962400"/>
            <a:ext cx="913393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9" name="Google Shape;39;p35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" name="Google Shape;40;p35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1" name="Google Shape;41;p35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5"/>
          <p:cNvSpPr txBox="1"/>
          <p:nvPr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sz="1400" b="1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" name="Google Shape;43;p35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July 5, 2022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>
            <a:spLocks noGrp="1"/>
          </p:cNvSpPr>
          <p:nvPr>
            <p:ph type="body" idx="1"/>
          </p:nvPr>
        </p:nvSpPr>
        <p:spPr>
          <a:xfrm>
            <a:off x="1010443" y="2718275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7" name="Google Shape;47;p36"/>
          <p:cNvSpPr/>
          <p:nvPr/>
        </p:nvSpPr>
        <p:spPr>
          <a:xfrm>
            <a:off x="10065" y="1600200"/>
            <a:ext cx="9133935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8" name="Google Shape;48;p36"/>
          <p:cNvSpPr txBox="1">
            <a:spLocks noGrp="1"/>
          </p:cNvSpPr>
          <p:nvPr>
            <p:ph type="title"/>
          </p:nvPr>
        </p:nvSpPr>
        <p:spPr>
          <a:xfrm>
            <a:off x="0" y="1600200"/>
            <a:ext cx="8991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aramond"/>
              <a:buNone/>
              <a:defRPr sz="4400" b="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July 5, 2022</a:t>
            </a:r>
            <a:endParaRPr/>
          </a:p>
        </p:txBody>
      </p:sp>
      <p:cxnSp>
        <p:nvCxnSpPr>
          <p:cNvPr id="50" name="Google Shape;50;p36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1" name="Google Shape;51;p36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36"/>
          <p:cNvSpPr txBox="1"/>
          <p:nvPr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sz="1400" b="1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body" idx="1"/>
          </p:nvPr>
        </p:nvSpPr>
        <p:spPr>
          <a:xfrm>
            <a:off x="523336" y="1591692"/>
            <a:ext cx="3886200" cy="4504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2"/>
          </p:nvPr>
        </p:nvSpPr>
        <p:spPr>
          <a:xfrm>
            <a:off x="4714336" y="1591693"/>
            <a:ext cx="3886200" cy="45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July 5, 2022</a:t>
            </a:r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body" idx="3"/>
          </p:nvPr>
        </p:nvSpPr>
        <p:spPr>
          <a:xfrm>
            <a:off x="523336" y="905893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body" idx="4"/>
          </p:nvPr>
        </p:nvSpPr>
        <p:spPr>
          <a:xfrm>
            <a:off x="4714336" y="905893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8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July 5, 2022</a:t>
            </a:r>
            <a:endParaRPr/>
          </a:p>
        </p:txBody>
      </p:sp>
      <p:cxnSp>
        <p:nvCxnSpPr>
          <p:cNvPr id="62" name="Google Shape;62;p38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38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8"/>
          <p:cNvSpPr txBox="1"/>
          <p:nvPr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sz="1400" b="1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July 5, 2022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10064" y="-2619"/>
            <a:ext cx="9123871" cy="871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612648" y="919954"/>
            <a:ext cx="8153400" cy="520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r>
              <a:rPr lang="en-US"/>
              <a:t>July 5, 2022</a:t>
            </a:r>
            <a:endParaRPr/>
          </a:p>
        </p:txBody>
      </p:sp>
      <p:cxnSp>
        <p:nvCxnSpPr>
          <p:cNvPr id="13" name="Google Shape;13;p30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Google Shape;14;p30"/>
          <p:cNvPicPr preferRelativeResize="0"/>
          <p:nvPr/>
        </p:nvPicPr>
        <p:blipFill rotWithShape="1">
          <a:blip r:embed="rId9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0"/>
          <p:cNvSpPr txBox="1"/>
          <p:nvPr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‹#›</a:t>
            </a:fld>
            <a:endParaRPr sz="1400" b="1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hf sldNum="0"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ndcresearch.maps.arcgis.com/apps/View/index.html?appid=2ff02212caa54c6e8866f5f96683c025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"/>
          <p:cNvSpPr txBox="1">
            <a:spLocks noGrp="1"/>
          </p:cNvSpPr>
          <p:nvPr>
            <p:ph type="ctrTitle"/>
          </p:nvPr>
        </p:nvSpPr>
        <p:spPr>
          <a:xfrm>
            <a:off x="0" y="492595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600" b="1" dirty="0"/>
              <a:t>City of La Palma</a:t>
            </a:r>
            <a:br>
              <a:rPr lang="en-US" sz="3600" b="1" dirty="0"/>
            </a:br>
            <a:r>
              <a:rPr lang="en-US" sz="3600" b="1" dirty="0"/>
              <a:t>Draft Plan Presentation</a:t>
            </a:r>
            <a:endParaRPr sz="3600" b="1" dirty="0"/>
          </a:p>
        </p:txBody>
      </p:sp>
      <p:sp>
        <p:nvSpPr>
          <p:cNvPr id="74" name="Google Shape;74;p1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B Garamond"/>
              <a:buNone/>
            </a:pPr>
            <a:r>
              <a:rPr lang="en-US">
                <a:latin typeface="EB Garamond"/>
                <a:ea typeface="EB Garamond"/>
                <a:cs typeface="EB Garamond"/>
                <a:sym typeface="EB Garamond"/>
              </a:rPr>
              <a:t>July 5, 2022</a:t>
            </a:r>
            <a:endParaRPr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1F28F-6ADF-45C3-B82C-6D03DE41E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6059" y="557566"/>
            <a:ext cx="3951882" cy="40038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8554A16-B09D-4B59-9FA8-C707F4DB8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>
            <a:noAutofit/>
          </a:bodyPr>
          <a:lstStyle/>
          <a:p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Justin Levitt, Vice-President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National Demographics Corporation (NDC)</a:t>
            </a: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 txBox="1">
            <a:spLocks noGrp="1"/>
          </p:cNvSpPr>
          <p:nvPr>
            <p:ph type="title"/>
          </p:nvPr>
        </p:nvSpPr>
        <p:spPr>
          <a:xfrm>
            <a:off x="341375" y="3675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sz="4000" b="1"/>
              <a:t>Share Your Thoughts</a:t>
            </a:r>
            <a:endParaRPr sz="4000"/>
          </a:p>
        </p:txBody>
      </p:sp>
      <p:sp>
        <p:nvSpPr>
          <p:cNvPr id="322" name="Google Shape;322;p29"/>
          <p:cNvSpPr txBox="1">
            <a:spLocks noGrp="1"/>
          </p:cNvSpPr>
          <p:nvPr>
            <p:ph type="body" idx="1"/>
          </p:nvPr>
        </p:nvSpPr>
        <p:spPr>
          <a:xfrm>
            <a:off x="842537" y="1676400"/>
            <a:ext cx="7449900" cy="4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680"/>
              <a:buNone/>
            </a:pPr>
            <a:endParaRPr dirty="0">
              <a:solidFill>
                <a:srgbClr val="7030A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1" dirty="0">
                <a:solidFill>
                  <a:srgbClr val="002060"/>
                </a:solidFill>
              </a:rPr>
              <a:t>Website</a:t>
            </a:r>
            <a:endParaRPr dirty="0">
              <a:solidFill>
                <a:srgbClr val="00206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1" dirty="0">
                <a:solidFill>
                  <a:srgbClr val="FF0000"/>
                </a:solidFill>
              </a:rPr>
              <a:t>www.CityofLaPalma.org/Districting</a:t>
            </a:r>
            <a:endParaRPr sz="2000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1" dirty="0">
                <a:solidFill>
                  <a:srgbClr val="002060"/>
                </a:solidFill>
              </a:rPr>
              <a:t>Phone</a:t>
            </a:r>
            <a:endParaRPr dirty="0">
              <a:solidFill>
                <a:srgbClr val="00206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1" dirty="0">
                <a:solidFill>
                  <a:srgbClr val="C00000"/>
                </a:solidFill>
              </a:rPr>
              <a:t>(714) 690-3358</a:t>
            </a:r>
            <a:endParaRPr sz="2000" b="1" dirty="0">
              <a:solidFill>
                <a:srgbClr val="C0000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0" i="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lang="en-US" b="1" dirty="0">
                <a:solidFill>
                  <a:srgbClr val="002060"/>
                </a:solidFill>
              </a:rPr>
              <a:t>Email</a:t>
            </a:r>
            <a:endParaRPr dirty="0">
              <a:solidFill>
                <a:srgbClr val="002060"/>
              </a:solidFill>
            </a:endParaRPr>
          </a:p>
          <a:p>
            <a:pPr marL="0" lvl="0" indent="0" algn="ctr" rtl="0">
              <a:spcBef>
                <a:spcPts val="700"/>
              </a:spcBef>
              <a:spcAft>
                <a:spcPts val="0"/>
              </a:spcAft>
              <a:buSzPts val="1680"/>
              <a:buNone/>
            </a:pPr>
            <a:r>
              <a:rPr lang="en-US" b="1" u="sng" dirty="0">
                <a:solidFill>
                  <a:srgbClr val="C00000"/>
                </a:solidFill>
              </a:rPr>
              <a:t>Districting@CityofLaPalma.org</a:t>
            </a:r>
            <a:endParaRPr b="1" dirty="0">
              <a:solidFill>
                <a:srgbClr val="C00000"/>
              </a:solidFill>
            </a:endParaRPr>
          </a:p>
        </p:txBody>
      </p:sp>
      <p:cxnSp>
        <p:nvCxnSpPr>
          <p:cNvPr id="323" name="Google Shape;323;p29"/>
          <p:cNvCxnSpPr/>
          <p:nvPr/>
        </p:nvCxnSpPr>
        <p:spPr>
          <a:xfrm>
            <a:off x="3048000" y="1447800"/>
            <a:ext cx="3038975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4" name="Google Shape;324;p29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060"/>
                </a:solidFill>
              </a:rPr>
              <a:t>July 5, 2022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>
            <a:spLocks noGrp="1"/>
          </p:cNvSpPr>
          <p:nvPr>
            <p:ph type="title"/>
          </p:nvPr>
        </p:nvSpPr>
        <p:spPr>
          <a:xfrm>
            <a:off x="0" y="81281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</a:pPr>
            <a:r>
              <a:rPr lang="en-US" b="1" dirty="0"/>
              <a:t>Districting Timeline</a:t>
            </a:r>
            <a:endParaRPr dirty="0"/>
          </a:p>
        </p:txBody>
      </p:sp>
      <p:graphicFrame>
        <p:nvGraphicFramePr>
          <p:cNvPr id="107" name="Google Shape;107;p5"/>
          <p:cNvGraphicFramePr/>
          <p:nvPr>
            <p:extLst>
              <p:ext uri="{D42A27DB-BD31-4B8C-83A1-F6EECF244321}">
                <p14:modId xmlns:p14="http://schemas.microsoft.com/office/powerpoint/2010/main" val="279183695"/>
              </p:ext>
            </p:extLst>
          </p:nvPr>
        </p:nvGraphicFramePr>
        <p:xfrm>
          <a:off x="740924" y="883516"/>
          <a:ext cx="7662152" cy="5897438"/>
        </p:xfrm>
        <a:graphic>
          <a:graphicData uri="http://schemas.openxmlformats.org/drawingml/2006/table">
            <a:tbl>
              <a:tblPr firstRow="1" bandRow="1">
                <a:noFill/>
                <a:tableStyleId>{E53488D3-091D-491C-B968-13A999CD447F}</a:tableStyleId>
              </a:tblPr>
              <a:tblGrid>
                <a:gridCol w="2525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6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98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Step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Description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Public Hearing 1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May 3, 2022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Garamond"/>
                        <a:buNone/>
                      </a:pPr>
                      <a:r>
                        <a:rPr lang="en-US" sz="150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Overview of Process, Outreach Preview, Communities of Interest; Community Feedback.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Public Hearing 2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May 17, 2022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Map Drawing Criteria, Communities of Interest; Mapping Tools; Community Feedback.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Garamond"/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Community Workshop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Garamond"/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sym typeface="Garamond"/>
                        </a:rPr>
                        <a:t>June 21, 2022</a:t>
                      </a:r>
                      <a:endParaRPr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Map Drawing Criteria, Communities of Interest; Mapping Tools; Community Feedback.</a:t>
                      </a:r>
                      <a:endParaRPr lang="en-US" sz="16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Maps Published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June 28, 2022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Maps must be posted 7 days prior to the public hearing at which they are discussed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Public Hearing 3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sym typeface="Garamond"/>
                        </a:rPr>
                        <a:t>July 5, 2022</a:t>
                      </a:r>
                      <a:endParaRPr lang="en-US" sz="1600"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Hearing to look at the first round of draft maps, discuss and revise the draft maps, and to discuss the election sequence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.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99736184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Deadline for August 2nd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sym typeface="Garamond"/>
                        </a:rPr>
                        <a:t>July 21, 2022</a:t>
                      </a:r>
                      <a:endParaRPr lang="en-US" sz="1600"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Deadline for new/revised map submissions for the August 2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nd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 Public Hearing</a:t>
                      </a:r>
                      <a:endParaRPr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3946384000"/>
                  </a:ext>
                </a:extLst>
              </a:tr>
              <a:tr h="602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Revised Maps Published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July 26, 2022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Maps must be posted 7 days prior to the public hearing at which they are discussed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676551058"/>
                  </a:ext>
                </a:extLst>
              </a:tr>
              <a:tr h="425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Public Hearing 4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sym typeface="Garamond"/>
                        </a:rPr>
                        <a:t>August 2, 2022</a:t>
                      </a:r>
                      <a:endParaRPr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Hearing to look at the second round of draft maps, discuss and revise the draft maps, and to discuss the election sequence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.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Public Hearing 5/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 dirty="0">
                          <a:solidFill>
                            <a:schemeClr val="dk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Selection of Map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dirty="0">
                          <a:solidFill>
                            <a:schemeClr val="dk1"/>
                          </a:solidFill>
                          <a:latin typeface="Garamond"/>
                          <a:sym typeface="Garamond"/>
                        </a:rPr>
                        <a:t>September 6, 2022</a:t>
                      </a:r>
                      <a:endParaRPr b="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Introduce ordinance &amp; first reading to establish by-district elections. 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395251691"/>
                  </a:ext>
                </a:extLst>
              </a:tr>
            </a:tbl>
          </a:graphicData>
        </a:graphic>
      </p:graphicFrame>
      <p:sp>
        <p:nvSpPr>
          <p:cNvPr id="108" name="Google Shape;108;p5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July 5, 2022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>
            <a:spLocks noGrp="1"/>
          </p:cNvSpPr>
          <p:nvPr>
            <p:ph type="body" idx="4294967295"/>
          </p:nvPr>
        </p:nvSpPr>
        <p:spPr>
          <a:xfrm>
            <a:off x="111576" y="1939924"/>
            <a:ext cx="2590800" cy="1413000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sz="6400" b="1">
                <a:solidFill>
                  <a:srgbClr val="002060"/>
                </a:solidFill>
              </a:rPr>
              <a:t>Equal Population</a:t>
            </a:r>
            <a:endParaRPr sz="640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6400" b="1">
                <a:solidFill>
                  <a:srgbClr val="002060"/>
                </a:solidFill>
              </a:rPr>
              <a:t>Federal</a:t>
            </a:r>
            <a:r>
              <a:rPr lang="en-US" sz="6400">
                <a:solidFill>
                  <a:srgbClr val="002060"/>
                </a:solidFill>
              </a:rPr>
              <a:t> </a:t>
            </a:r>
            <a:r>
              <a:rPr lang="en-US" sz="6400" b="1">
                <a:solidFill>
                  <a:srgbClr val="002060"/>
                </a:solidFill>
              </a:rPr>
              <a:t>Voting Rights Act</a:t>
            </a:r>
            <a:endParaRPr sz="640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6400" b="1">
                <a:solidFill>
                  <a:srgbClr val="002060"/>
                </a:solidFill>
              </a:rPr>
              <a:t>No Racial Gerrymandering</a:t>
            </a:r>
            <a:endParaRPr sz="6400">
              <a:solidFill>
                <a:srgbClr val="002060"/>
              </a:solidFill>
            </a:endParaRPr>
          </a:p>
          <a:p>
            <a:pPr marL="640080" lvl="1" indent="-175641" algn="l" rtl="0">
              <a:spcBef>
                <a:spcPts val="550"/>
              </a:spcBef>
              <a:spcAft>
                <a:spcPts val="0"/>
              </a:spcAft>
              <a:buSzPct val="70000"/>
              <a:buNone/>
            </a:pPr>
            <a:endParaRPr sz="2400"/>
          </a:p>
        </p:txBody>
      </p:sp>
      <p:sp>
        <p:nvSpPr>
          <p:cNvPr id="124" name="Google Shape;124;p7"/>
          <p:cNvSpPr txBox="1">
            <a:spLocks noGrp="1"/>
          </p:cNvSpPr>
          <p:nvPr>
            <p:ph type="body" idx="4294967295"/>
          </p:nvPr>
        </p:nvSpPr>
        <p:spPr>
          <a:xfrm>
            <a:off x="6025200" y="1910453"/>
            <a:ext cx="3007200" cy="4264824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960"/>
              <a:buNone/>
            </a:pPr>
            <a:r>
              <a:rPr lang="en-US" sz="1600" b="1">
                <a:solidFill>
                  <a:srgbClr val="002060"/>
                </a:solidFill>
              </a:rPr>
              <a:t>Respect voters’ choices / continuity in office</a:t>
            </a:r>
            <a:endParaRPr sz="160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SzPts val="960"/>
              <a:buNone/>
            </a:pPr>
            <a:r>
              <a:rPr lang="en-US" sz="1600" b="1">
                <a:solidFill>
                  <a:srgbClr val="002060"/>
                </a:solidFill>
              </a:rPr>
              <a:t>Future population growth</a:t>
            </a:r>
            <a:endParaRPr sz="1600">
              <a:solidFill>
                <a:srgbClr val="002060"/>
              </a:solidFill>
            </a:endParaRPr>
          </a:p>
        </p:txBody>
      </p:sp>
      <p:sp>
        <p:nvSpPr>
          <p:cNvPr id="125" name="Google Shape;125;p7"/>
          <p:cNvSpPr txBox="1"/>
          <p:nvPr/>
        </p:nvSpPr>
        <p:spPr>
          <a:xfrm>
            <a:off x="111576" y="1295400"/>
            <a:ext cx="2590800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1. Federal Laws</a:t>
            </a:r>
            <a:endParaRPr sz="18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26" name="Google Shape;126;p7"/>
          <p:cNvSpPr txBox="1"/>
          <p:nvPr/>
        </p:nvSpPr>
        <p:spPr>
          <a:xfrm>
            <a:off x="2842875" y="1295403"/>
            <a:ext cx="3038321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2. California Criteria for </a:t>
            </a:r>
            <a:br>
              <a:rPr lang="en-US"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Cities</a:t>
            </a:r>
            <a:endParaRPr sz="18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27" name="Google Shape;127;p7"/>
          <p:cNvSpPr txBox="1"/>
          <p:nvPr/>
        </p:nvSpPr>
        <p:spPr>
          <a:xfrm>
            <a:off x="2842196" y="1935300"/>
            <a:ext cx="3039000" cy="42648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120"/>
              <a:buFont typeface="Twentieth Century"/>
              <a:buAutoNum type="arabicPeriod"/>
            </a:pPr>
            <a:r>
              <a:rPr lang="en-US" sz="16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Geographically contiguous</a:t>
            </a:r>
            <a:endParaRPr sz="1600" b="0" i="0" u="none" strike="noStrike" cap="none">
              <a:solidFill>
                <a:srgbClr val="00206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120"/>
              <a:buFont typeface="Twentieth Century"/>
              <a:buAutoNum type="arabicPeriod"/>
            </a:pPr>
            <a:r>
              <a:rPr lang="en-US" sz="16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Undivided neighborhoods and “communities of interest” </a:t>
            </a:r>
            <a:br>
              <a:rPr lang="en-US" sz="18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(Socio-economic geographic areas that should be kept together)</a:t>
            </a:r>
            <a:endParaRPr sz="1450" b="0" i="0" u="none" strike="noStrike" cap="none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120"/>
              <a:buFont typeface="Twentieth Century"/>
              <a:buAutoNum type="arabicPeriod"/>
            </a:pPr>
            <a:r>
              <a:rPr lang="en-US" sz="16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Easily identifiable boundaries</a:t>
            </a:r>
            <a:endParaRPr sz="1600" b="0" i="0" u="none" strike="noStrike" cap="none">
              <a:solidFill>
                <a:srgbClr val="00206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120"/>
              <a:buFont typeface="Twentieth Century"/>
              <a:buAutoNum type="arabicPeriod"/>
            </a:pPr>
            <a:r>
              <a:rPr lang="en-US" sz="16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Compact</a:t>
            </a:r>
            <a:br>
              <a:rPr lang="en-US" sz="1800" b="1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(Do not bypass one group of people to get to a more distant group of people)</a:t>
            </a:r>
            <a:endParaRPr sz="1450" b="0" i="0" u="none" strike="noStrike" cap="none">
              <a:solidFill>
                <a:srgbClr val="002060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02895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30"/>
              <a:buFont typeface="Twentieth Century"/>
              <a:buNone/>
            </a:pPr>
            <a:endParaRPr sz="900" b="1" i="0" u="none" strike="noStrike" cap="none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600" b="1" i="0" u="none" strike="noStrike" cap="none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Prohibited:</a:t>
            </a:r>
            <a:endParaRPr sz="1600" b="1" i="0" u="none" strike="noStrike" cap="none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840"/>
              <a:buFont typeface="Noto Sans Symbols"/>
              <a:buNone/>
            </a:pPr>
            <a:r>
              <a:rPr lang="en-US" sz="1450" b="0" i="0" u="none" strike="noStrike" cap="none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450" b="0" i="0" u="none" strike="noStrike" cap="none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8" name="Google Shape;128;p7"/>
          <p:cNvSpPr txBox="1"/>
          <p:nvPr/>
        </p:nvSpPr>
        <p:spPr>
          <a:xfrm>
            <a:off x="6022937" y="1295403"/>
            <a:ext cx="3007200" cy="639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3. Other Traditional Redistricting Principles</a:t>
            </a:r>
            <a:endParaRPr sz="1800" b="0" i="0" u="none" strike="noStrike" cap="non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129" name="Google Shape;129;p7"/>
          <p:cNvCxnSpPr/>
          <p:nvPr/>
        </p:nvCxnSpPr>
        <p:spPr>
          <a:xfrm>
            <a:off x="3052500" y="1014075"/>
            <a:ext cx="3039000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0" y="101209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Garamond"/>
              <a:buNone/>
            </a:pPr>
            <a:r>
              <a:rPr lang="en-US" sz="4000" b="1"/>
              <a:t>Redistricting Rules and Goals</a:t>
            </a:r>
            <a:endParaRPr sz="4000" b="1"/>
          </a:p>
        </p:txBody>
      </p:sp>
      <p:sp>
        <p:nvSpPr>
          <p:cNvPr id="131" name="Google Shape;131;p7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060"/>
                </a:solidFill>
              </a:rPr>
              <a:t>July 5, 2022</a:t>
            </a:r>
            <a:endParaRPr/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457" y="4028577"/>
            <a:ext cx="2572735" cy="1707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0DAB2F-F434-4B79-985A-B89FEBAD6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199" y="2667000"/>
            <a:ext cx="5181601" cy="1673226"/>
          </a:xfrm>
        </p:spPr>
        <p:txBody>
          <a:bodyPr/>
          <a:lstStyle/>
          <a:p>
            <a:r>
              <a:rPr lang="en-US" dirty="0"/>
              <a:t>All maps are also available on the </a:t>
            </a:r>
            <a:r>
              <a:rPr lang="en-US" dirty="0">
                <a:hlinkClick r:id="rId2"/>
              </a:rPr>
              <a:t>Interactive Web Viewer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EB37C8-B682-4018-8F26-903D02931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1442B-C181-4B58-B080-B53AF48A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29400" y="6492875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l" defTabSz="914400" rtl="0" eaLnBrk="1" latinLnBrk="0" hangingPunct="1">
              <a:defRPr kumimoji="0" sz="1400" kern="1200">
                <a:solidFill>
                  <a:schemeClr val="tx2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July 5,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281C8A3D-4A40-405D-951E-D49819BBE34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16" y="1225609"/>
            <a:ext cx="4177985" cy="4569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72C61-609A-4C14-8743-8D0F94D1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balanced &amp; concept maps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47A49-EE0F-4ADF-B330-273516EC4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July 5, 2022</a:t>
            </a: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5EC53DF-DE8C-86D3-C23F-15E717E723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00600" y="1225610"/>
            <a:ext cx="4177984" cy="456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33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281C8A3D-4A40-405D-951E-D49819BBE34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16" y="1225609"/>
            <a:ext cx="2457891" cy="2688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72C61-609A-4C14-8743-8D0F94D1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Sutherland Drafts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47A49-EE0F-4ADF-B330-273516EC4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July 5, 2022</a:t>
            </a: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5EC53DF-DE8C-86D3-C23F-15E717E723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75647" y="1208973"/>
            <a:ext cx="2457889" cy="26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F7498D-6801-E4B1-AF6A-4460471EE3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81521" y="3429000"/>
            <a:ext cx="2457890" cy="2688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ABBE66E0-3F3F-3557-AF57-4D3DD07C116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68551" y="3429002"/>
            <a:ext cx="2457888" cy="26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10CD76A2-55F0-589C-0E5D-F582E0C808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97495" y="1208971"/>
            <a:ext cx="2457888" cy="2688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74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281C8A3D-4A40-405D-951E-D49819BBE34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16" y="1225609"/>
            <a:ext cx="4177985" cy="456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72C61-609A-4C14-8743-8D0F94D1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north of Houston split evenly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47A49-EE0F-4ADF-B330-273516EC4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July 5, 2022</a:t>
            </a: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5EC53DF-DE8C-86D3-C23F-15E717E723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00600" y="1225611"/>
            <a:ext cx="4177984" cy="456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595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281C8A3D-4A40-405D-951E-D49819BBE34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16" y="1225609"/>
            <a:ext cx="4177984" cy="456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F72C61-609A-4C14-8743-8D0F94D10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D2/South D5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47A49-EE0F-4ADF-B330-273516EC4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defPPr>
              <a:defRPr lang="en-US"/>
            </a:defPPr>
            <a:lvl1pPr marL="0" algn="r" defTabSz="914400" rtl="0" eaLnBrk="1" latinLnBrk="0" hangingPunct="1">
              <a:defRPr kumimoji="0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July 5, 2022</a:t>
            </a: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5EC53DF-DE8C-86D3-C23F-15E717E723C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00600" y="1225611"/>
            <a:ext cx="4177983" cy="456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654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"/>
          <p:cNvSpPr txBox="1">
            <a:spLocks noGrp="1"/>
          </p:cNvSpPr>
          <p:nvPr>
            <p:ph type="title"/>
          </p:nvPr>
        </p:nvSpPr>
        <p:spPr>
          <a:xfrm>
            <a:off x="139336" y="2286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sz="4000" b="1"/>
              <a:t>Public Hearing &amp; Discussion</a:t>
            </a:r>
            <a:endParaRPr sz="4000"/>
          </a:p>
        </p:txBody>
      </p:sp>
      <p:sp>
        <p:nvSpPr>
          <p:cNvPr id="314" name="Google Shape;314;p28"/>
          <p:cNvSpPr txBox="1">
            <a:spLocks noGrp="1"/>
          </p:cNvSpPr>
          <p:nvPr>
            <p:ph type="body" idx="1"/>
          </p:nvPr>
        </p:nvSpPr>
        <p:spPr>
          <a:xfrm>
            <a:off x="674700" y="1536620"/>
            <a:ext cx="7794600" cy="463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/>
            <a:r>
              <a:rPr lang="en-US" sz="2400" b="1" dirty="0">
                <a:solidFill>
                  <a:srgbClr val="C00000"/>
                </a:solidFill>
              </a:rPr>
              <a:t>What do you like or dislike about each draft map? </a:t>
            </a:r>
          </a:p>
          <a:p>
            <a:pPr marL="342900" indent="-342900"/>
            <a:r>
              <a:rPr lang="en-US" sz="2400" b="1" dirty="0">
                <a:solidFill>
                  <a:srgbClr val="C00000"/>
                </a:solidFill>
              </a:rPr>
              <a:t>What requests for changes or revisions do you want to see?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</a:rPr>
              <a:t>   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</a:rPr>
              <a:t>Map changes will require 7 days for posting</a:t>
            </a:r>
          </a:p>
          <a:p>
            <a:pPr marL="0" indent="0">
              <a:buNone/>
            </a:pPr>
            <a:endParaRPr lang="en-US" sz="24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/>
            <a:r>
              <a:rPr lang="en-US" sz="2400" b="1" dirty="0">
                <a:solidFill>
                  <a:schemeClr val="accent2"/>
                </a:solidFill>
              </a:rPr>
              <a:t>Are there any maps that can be eliminated, or is there a preference for 2-3 “focus” maps?</a:t>
            </a:r>
          </a:p>
          <a:p>
            <a:pPr marL="285750" indent="-285750"/>
            <a:endParaRPr lang="en-US" sz="1600" b="1" dirty="0">
              <a:solidFill>
                <a:srgbClr val="C00000"/>
              </a:solidFill>
            </a:endParaRPr>
          </a:p>
          <a:p>
            <a:pPr marL="342900" indent="-342900"/>
            <a:r>
              <a:rPr lang="en-US" sz="2400" b="1" dirty="0">
                <a:solidFill>
                  <a:srgbClr val="C00000"/>
                </a:solidFill>
              </a:rPr>
              <a:t>Any questions about the mapping tools?</a:t>
            </a: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SzPts val="960"/>
              <a:buNone/>
            </a:pPr>
            <a:endParaRPr sz="2200" dirty="0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SzPts val="1320"/>
              <a:buNone/>
            </a:pPr>
            <a:endParaRPr sz="2200" b="1" dirty="0">
              <a:solidFill>
                <a:srgbClr val="002060"/>
              </a:solidFill>
            </a:endParaRPr>
          </a:p>
        </p:txBody>
      </p:sp>
      <p:cxnSp>
        <p:nvCxnSpPr>
          <p:cNvPr id="315" name="Google Shape;315;p28"/>
          <p:cNvCxnSpPr/>
          <p:nvPr/>
        </p:nvCxnSpPr>
        <p:spPr>
          <a:xfrm>
            <a:off x="3048000" y="1225950"/>
            <a:ext cx="2953800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6" name="Google Shape;316;p28"/>
          <p:cNvSpPr txBox="1">
            <a:spLocks noGrp="1"/>
          </p:cNvSpPr>
          <p:nvPr>
            <p:ph type="dt" idx="10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060"/>
                </a:solidFill>
              </a:rPr>
              <a:t>July 5, 2022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dian">
  <a:themeElements>
    <a:clrScheme name="Custom 2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BF00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493</Words>
  <Application>Microsoft Office PowerPoint</Application>
  <PresentationFormat>On-screen Show (4:3)</PresentationFormat>
  <Paragraphs>84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Garamond</vt:lpstr>
      <vt:lpstr>EB Garamond</vt:lpstr>
      <vt:lpstr>Open Sans</vt:lpstr>
      <vt:lpstr>Arial</vt:lpstr>
      <vt:lpstr>Noto Sans Symbols</vt:lpstr>
      <vt:lpstr>Calibri</vt:lpstr>
      <vt:lpstr>Twentieth Century</vt:lpstr>
      <vt:lpstr>Median</vt:lpstr>
      <vt:lpstr>City of La Palma Draft Plan Presentation</vt:lpstr>
      <vt:lpstr>Districting Timeline</vt:lpstr>
      <vt:lpstr>Redistricting Rules and Goals</vt:lpstr>
      <vt:lpstr>Draft Maps</vt:lpstr>
      <vt:lpstr>Not balanced &amp; concept maps</vt:lpstr>
      <vt:lpstr>Sutherland Drafts</vt:lpstr>
      <vt:lpstr>Area north of Houston split evenly</vt:lpstr>
      <vt:lpstr>Central D2/South D5</vt:lpstr>
      <vt:lpstr>Public Hearing &amp; Discussion</vt:lpstr>
      <vt:lpstr>Share Your Thoughts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Dublin Introduction to Districting</dc:title>
  <dc:creator>Douglas Johnson</dc:creator>
  <cp:lastModifiedBy>Justin Levitt</cp:lastModifiedBy>
  <cp:revision>28</cp:revision>
  <dcterms:created xsi:type="dcterms:W3CDTF">2011-05-19T00:29:13Z</dcterms:created>
  <dcterms:modified xsi:type="dcterms:W3CDTF">2022-07-05T07:42:22Z</dcterms:modified>
</cp:coreProperties>
</file>