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446" r:id="rId8"/>
    <p:sldId id="447" r:id="rId9"/>
    <p:sldId id="391" r:id="rId10"/>
    <p:sldId id="448" r:id="rId11"/>
    <p:sldId id="275" r:id="rId12"/>
    <p:sldId id="276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7315200" cy="9601200"/>
  <p:embeddedFontLst>
    <p:embeddedFont>
      <p:font typeface="Garamond" panose="02020404030301010803" pitchFamily="18" charset="0"/>
      <p:regular r:id="rId20"/>
      <p:bold r:id="rId21"/>
      <p: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  <p:embeddedFont>
      <p:font typeface="EB Garamond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iwiwJkJBqwBhJrjNh9URE8LThc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3488D3-091D-491C-B968-13A999CD447F}">
  <a:tblStyle styleId="{E53488D3-091D-491C-B968-13A999CD447F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8"/>
  </p:normalViewPr>
  <p:slideViewPr>
    <p:cSldViewPr snapToGrid="0"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5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13" y="5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354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025" tIns="47000" rIns="94025" bIns="47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51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34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2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913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7" name="Google Shape;24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954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902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2" name="Google Shape;2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958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2" name="Google Shape;3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881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1" name="Google Shape;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0084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9" name="Google Shape;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71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488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322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99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spcFirstLastPara="1" wrap="square" lIns="94025" tIns="47000" rIns="94025" bIns="47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79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68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" name="Google Shape;18;p31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31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31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aramond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  <p:pic>
        <p:nvPicPr>
          <p:cNvPr id="23" name="Google Shape;2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31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612648" y="9906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336699" y="914400"/>
            <a:ext cx="3886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4572000" y="914400"/>
            <a:ext cx="3886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5943600" y="6446837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35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35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" name="Google Shape;41;p35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5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" name="Google Shape;47;p36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  <p:cxnSp>
        <p:nvCxnSpPr>
          <p:cNvPr id="50" name="Google Shape;50;p36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" name="Google Shape;51;p36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6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1"/>
          </p:nvPr>
        </p:nvSpPr>
        <p:spPr>
          <a:xfrm>
            <a:off x="523336" y="1591692"/>
            <a:ext cx="3886200" cy="450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4714336" y="1591693"/>
            <a:ext cx="3886200" cy="450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3"/>
          </p:nvPr>
        </p:nvSpPr>
        <p:spPr>
          <a:xfrm>
            <a:off x="523336" y="905893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4"/>
          </p:nvPr>
        </p:nvSpPr>
        <p:spPr>
          <a:xfrm>
            <a:off x="4714336" y="905893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8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  <p:cxnSp>
        <p:nvCxnSpPr>
          <p:cNvPr id="62" name="Google Shape;62;p38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" name="Google Shape;63;p38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8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May 3, 2022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r>
              <a:rPr lang="en-US"/>
              <a:t>May 3, 2022</a:t>
            </a:r>
            <a:endParaRPr/>
          </a:p>
        </p:txBody>
      </p:sp>
      <p:cxnSp>
        <p:nvCxnSpPr>
          <p:cNvPr id="13" name="Google Shape;13;p3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30"/>
          <p:cNvPicPr preferRelativeResize="0"/>
          <p:nvPr/>
        </p:nvPicPr>
        <p:blipFill rotWithShape="1">
          <a:blip r:embed="rId10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0"/>
          <p:cNvSpPr txBox="1"/>
          <p:nvPr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‹#›</a:t>
            </a:fld>
            <a:endParaRPr sz="1400" b="1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La Palma</a:t>
            </a:r>
            <a:br>
              <a:rPr lang="en-US" sz="3600" b="1" dirty="0"/>
            </a:br>
            <a:r>
              <a:rPr lang="en-US" sz="3600" b="1" dirty="0"/>
              <a:t>Introduction to Districting</a:t>
            </a:r>
            <a:endParaRPr sz="3600" b="1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B Garamond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May 3, 2022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71F28F-6ADF-45C3-B82C-6D03DE41E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6059" y="557566"/>
            <a:ext cx="3951882" cy="40038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8554A16-B09D-4B59-9FA8-C707F4DB8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Justin Levitt, Vice-President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National Demographics Corporation (NDC)</a:t>
            </a: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33A86-5FBD-4BE1-B669-C60AEBFD5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263" y="1280353"/>
            <a:ext cx="5395737" cy="546670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Asian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61074"/>
            <a:ext cx="32766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Asian-Americans are particularly concentrated in central La Palma around La Palma Avenue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There are no large geographic concentrations of African-Americans or Native Americans.</a:t>
            </a:r>
          </a:p>
        </p:txBody>
      </p:sp>
    </p:spTree>
    <p:extLst>
      <p:ext uri="{BB962C8B-B14F-4D97-AF65-F5344CB8AC3E}">
        <p14:creationId xmlns:p14="http://schemas.microsoft.com/office/powerpoint/2010/main" val="1836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327900" y="209618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Defining Neighborhoods</a:t>
            </a:r>
            <a:endParaRPr sz="4000"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688350" y="1590300"/>
            <a:ext cx="7767300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In the absence of public testimony, planning records and other similar documents may provide definition.</a:t>
            </a:r>
            <a:endParaRPr sz="2000" dirty="0">
              <a:solidFill>
                <a:srgbClr val="C13F3F"/>
              </a:solidFill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0"/>
          <p:cNvCxnSpPr/>
          <p:nvPr/>
        </p:nvCxnSpPr>
        <p:spPr>
          <a:xfrm>
            <a:off x="3048000" y="1219200"/>
            <a:ext cx="30255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20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5103" y="2291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/>
              <a:t>Beyond Neighborhoods:</a:t>
            </a:r>
            <a:br>
              <a:rPr lang="en-US" sz="3640" b="1"/>
            </a:br>
            <a:r>
              <a:rPr lang="en-US" sz="3640" b="1"/>
              <a:t>Defining Communities of Interest</a:t>
            </a:r>
            <a:endParaRPr sz="3640"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341400" y="1676400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Impacted by city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914400" y="5334000"/>
            <a:ext cx="7192200" cy="708000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aramond"/>
              <a:buNone/>
            </a:pPr>
            <a:r>
              <a:rPr lang="en-US" sz="200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52" name="Google Shape;252;p21"/>
          <p:cNvCxnSpPr/>
          <p:nvPr/>
        </p:nvCxnSpPr>
        <p:spPr>
          <a:xfrm>
            <a:off x="3048000" y="15240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21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title"/>
          </p:nvPr>
        </p:nvSpPr>
        <p:spPr>
          <a:xfrm>
            <a:off x="76200" y="291300"/>
            <a:ext cx="8991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Garamond"/>
              <a:buNone/>
            </a:pPr>
            <a:r>
              <a:rPr lang="en-US" b="1"/>
              <a:t>Public Mapping and Map Review Tools</a:t>
            </a:r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body" idx="1"/>
          </p:nvPr>
        </p:nvSpPr>
        <p:spPr>
          <a:xfrm>
            <a:off x="551425" y="1766125"/>
            <a:ext cx="7968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1200"/>
              <a:buFont typeface="Noto Sans Symbols"/>
              <a:buChar char="❑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purposes</a:t>
            </a:r>
            <a:endParaRPr sz="2000" b="1" dirty="0">
              <a:solidFill>
                <a:srgbClr val="C13F3F"/>
              </a:solidFill>
            </a:endParaRPr>
          </a:p>
          <a:p>
            <a:pPr marL="491490" lvl="0" indent="-133350" algn="l" rtl="0">
              <a:spcBef>
                <a:spcPts val="0"/>
              </a:spcBef>
              <a:spcAft>
                <a:spcPts val="0"/>
              </a:spcAft>
              <a:buSzPts val="600"/>
              <a:buFont typeface="Noto Sans Symbols"/>
              <a:buNone/>
            </a:pPr>
            <a:endParaRPr sz="10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Clr>
                <a:srgbClr val="C13F3F"/>
              </a:buClr>
              <a:buSzPts val="1200"/>
              <a:buFont typeface="Noto Sans Symbols"/>
              <a:buChar char="❑"/>
            </a:pPr>
            <a:r>
              <a:rPr lang="en-US" sz="2000" b="1" dirty="0">
                <a:solidFill>
                  <a:srgbClr val="C13F3F"/>
                </a:solidFill>
              </a:rPr>
              <a:t>Different tools for different levels of technical skill and interest</a:t>
            </a:r>
            <a:endParaRPr sz="2000" dirty="0">
              <a:solidFill>
                <a:srgbClr val="C13F3F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Simple “review draft maps”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Easy-to-use “Draw your neighborhood”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Paper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688340" lvl="1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i="0" dirty="0">
                <a:solidFill>
                  <a:srgbClr val="002060"/>
                </a:solidFill>
              </a:rPr>
              <a:t>Powerful, data-rich “Draw a draft map” tool</a:t>
            </a:r>
            <a:endParaRPr sz="2000" dirty="0">
              <a:solidFill>
                <a:srgbClr val="002060"/>
              </a:solidFill>
            </a:endParaRPr>
          </a:p>
          <a:p>
            <a:pPr marL="320040" lvl="0" indent="-228600" algn="l" rtl="0"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1014750" y="4665159"/>
            <a:ext cx="6716086" cy="708000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Garamond"/>
              <a:buNone/>
            </a:pP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Whether you use the online mapping tool, the paper kit, </a:t>
            </a:r>
            <a:b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000" u="none" strike="noStrike" cap="none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or just draw on a napkin, we welcome your maps!</a:t>
            </a:r>
            <a:endParaRPr sz="2000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88" name="Google Shape;288;p25"/>
          <p:cNvCxnSpPr/>
          <p:nvPr/>
        </p:nvCxnSpPr>
        <p:spPr>
          <a:xfrm>
            <a:off x="3048000" y="13716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2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C3640C21-47BC-EE4D-B772-6FE766C87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1" b="2306"/>
          <a:stretch/>
        </p:blipFill>
        <p:spPr>
          <a:xfrm>
            <a:off x="3949056" y="1943418"/>
            <a:ext cx="5118744" cy="3777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148650" y="305822"/>
            <a:ext cx="8842950" cy="7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4000" b="1"/>
              <a:t>Simple Map Drawing Tool</a:t>
            </a:r>
            <a:endParaRPr sz="4000"/>
          </a:p>
        </p:txBody>
      </p:sp>
      <p:sp>
        <p:nvSpPr>
          <p:cNvPr id="295" name="Google Shape;295;p26"/>
          <p:cNvSpPr txBox="1">
            <a:spLocks noGrp="1"/>
          </p:cNvSpPr>
          <p:nvPr>
            <p:ph type="body" idx="1"/>
          </p:nvPr>
        </p:nvSpPr>
        <p:spPr>
          <a:xfrm>
            <a:off x="76200" y="1943418"/>
            <a:ext cx="4118550" cy="31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Paper “Public Participation Kit”</a:t>
            </a:r>
            <a:endParaRPr dirty="0"/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For those without internet access or who prefer paper</a:t>
            </a:r>
            <a:endParaRPr dirty="0">
              <a:solidFill>
                <a:srgbClr val="002060"/>
              </a:solidFill>
            </a:endParaRPr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Total Population Counts only – no demographic numbers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298" name="Google Shape;298;p26"/>
          <p:cNvCxnSpPr/>
          <p:nvPr/>
        </p:nvCxnSpPr>
        <p:spPr>
          <a:xfrm>
            <a:off x="2971800" y="990600"/>
            <a:ext cx="311332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9" name="Google Shape;299;p26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>
            <a:spLocks noGrp="1"/>
          </p:cNvSpPr>
          <p:nvPr>
            <p:ph type="title"/>
          </p:nvPr>
        </p:nvSpPr>
        <p:spPr>
          <a:xfrm>
            <a:off x="304800" y="-1417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Dave’s Redistricting App (DRA)</a:t>
            </a:r>
            <a:endParaRPr sz="4000"/>
          </a:p>
        </p:txBody>
      </p:sp>
      <p:sp>
        <p:nvSpPr>
          <p:cNvPr id="305" name="Google Shape;305;p27"/>
          <p:cNvSpPr txBox="1">
            <a:spLocks noGrp="1"/>
          </p:cNvSpPr>
          <p:nvPr>
            <p:ph type="body" idx="1"/>
          </p:nvPr>
        </p:nvSpPr>
        <p:spPr>
          <a:xfrm>
            <a:off x="304825" y="1239025"/>
            <a:ext cx="8461200" cy="25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b="1" dirty="0" err="1">
                <a:solidFill>
                  <a:srgbClr val="002060"/>
                </a:solidFill>
              </a:rPr>
              <a:t>DavesRedistricting.org</a:t>
            </a:r>
            <a:endParaRPr dirty="0"/>
          </a:p>
          <a:p>
            <a:pPr marL="817880" lvl="0" indent="-3429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❑"/>
            </a:pPr>
            <a:r>
              <a:rPr lang="en-US" sz="2000" dirty="0">
                <a:solidFill>
                  <a:srgbClr val="002060"/>
                </a:solidFill>
              </a:rPr>
              <a:t>A powerful but easy-to-use online mapping tool</a:t>
            </a:r>
            <a:endParaRPr dirty="0"/>
          </a:p>
        </p:txBody>
      </p:sp>
      <p:cxnSp>
        <p:nvCxnSpPr>
          <p:cNvPr id="306" name="Google Shape;306;p27"/>
          <p:cNvCxnSpPr/>
          <p:nvPr/>
        </p:nvCxnSpPr>
        <p:spPr>
          <a:xfrm>
            <a:off x="3048000" y="983173"/>
            <a:ext cx="30024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7" name="Google Shape;307;p2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  <p:pic>
        <p:nvPicPr>
          <p:cNvPr id="308" name="Google Shape;308;p27"/>
          <p:cNvPicPr preferRelativeResize="0"/>
          <p:nvPr/>
        </p:nvPicPr>
        <p:blipFill rotWithShape="1">
          <a:blip r:embed="rId3">
            <a:alphaModFix/>
          </a:blip>
          <a:srcRect t="10001" b="4073"/>
          <a:stretch/>
        </p:blipFill>
        <p:spPr>
          <a:xfrm>
            <a:off x="728353" y="2286000"/>
            <a:ext cx="7687293" cy="37155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139336" y="2286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Public Hearing &amp; Discussion</a:t>
            </a:r>
            <a:endParaRPr sz="4000"/>
          </a:p>
        </p:txBody>
      </p:sp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674700" y="1536620"/>
            <a:ext cx="7794600" cy="463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What is your neighborhood and what are its boundaries?</a:t>
            </a:r>
            <a:endParaRPr sz="2200" dirty="0"/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endParaRPr lang="en-US" sz="22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What other notable areas are in the City, and what are their boundaries?</a:t>
            </a:r>
            <a:endParaRPr sz="22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320"/>
              <a:buNone/>
            </a:pPr>
            <a:endParaRPr sz="2200" b="1" dirty="0">
              <a:solidFill>
                <a:srgbClr val="C13F3F"/>
              </a:solidFill>
            </a:endParaRPr>
          </a:p>
          <a:p>
            <a:pPr marL="320040" lvl="0" indent="-320040" algn="l" rtl="0">
              <a:spcBef>
                <a:spcPts val="500"/>
              </a:spcBef>
              <a:spcAft>
                <a:spcPts val="0"/>
              </a:spcAft>
              <a:buSzPts val="1320"/>
              <a:buFont typeface="Noto Sans Symbols"/>
              <a:buChar char="❑"/>
            </a:pPr>
            <a:r>
              <a:rPr lang="en-US" sz="2200" b="1" dirty="0">
                <a:solidFill>
                  <a:srgbClr val="C13F3F"/>
                </a:solidFill>
              </a:rPr>
              <a:t>Any questions about the mapping tools?</a:t>
            </a:r>
            <a:endParaRPr sz="2200" dirty="0"/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SzPts val="960"/>
              <a:buNone/>
            </a:pPr>
            <a:endParaRPr sz="2200"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SzPts val="1320"/>
              <a:buNone/>
            </a:pPr>
            <a:endParaRPr sz="2200" b="1" dirty="0">
              <a:solidFill>
                <a:srgbClr val="002060"/>
              </a:solidFill>
            </a:endParaRPr>
          </a:p>
        </p:txBody>
      </p:sp>
      <p:cxnSp>
        <p:nvCxnSpPr>
          <p:cNvPr id="315" name="Google Shape;315;p28"/>
          <p:cNvCxnSpPr/>
          <p:nvPr/>
        </p:nvCxnSpPr>
        <p:spPr>
          <a:xfrm>
            <a:off x="3048000" y="1225950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p28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9"/>
          <p:cNvSpPr txBox="1">
            <a:spLocks noGrp="1"/>
          </p:cNvSpPr>
          <p:nvPr>
            <p:ph type="title"/>
          </p:nvPr>
        </p:nvSpPr>
        <p:spPr>
          <a:xfrm>
            <a:off x="341375" y="3675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4000" b="1"/>
              <a:t>Share Your Thoughts</a:t>
            </a:r>
            <a:endParaRPr sz="4000"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1"/>
          </p:nvPr>
        </p:nvSpPr>
        <p:spPr>
          <a:xfrm>
            <a:off x="842537" y="1676400"/>
            <a:ext cx="7449900" cy="4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Website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www.CityofLaPalma.org/Districting</a:t>
            </a:r>
            <a:endParaRPr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002060"/>
                </a:solidFill>
              </a:rPr>
              <a:t>Phone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dirty="0">
                <a:solidFill>
                  <a:srgbClr val="C00000"/>
                </a:solidFill>
              </a:rPr>
              <a:t>(714) </a:t>
            </a:r>
            <a:r>
              <a:rPr lang="en-US" b="1" dirty="0" smtClean="0">
                <a:solidFill>
                  <a:srgbClr val="C00000"/>
                </a:solidFill>
              </a:rPr>
              <a:t>690-3358</a:t>
            </a:r>
            <a:endParaRPr sz="2000"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0" i="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Email</a:t>
            </a:r>
            <a:endParaRPr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Districting@CityofLaPalma.org</a:t>
            </a:r>
            <a:endParaRPr b="1" dirty="0">
              <a:solidFill>
                <a:srgbClr val="C00000"/>
              </a:solidFill>
            </a:endParaRPr>
          </a:p>
        </p:txBody>
      </p:sp>
      <p:cxnSp>
        <p:nvCxnSpPr>
          <p:cNvPr id="323" name="Google Shape;323;p29"/>
          <p:cNvCxnSpPr/>
          <p:nvPr/>
        </p:nvCxnSpPr>
        <p:spPr>
          <a:xfrm>
            <a:off x="3048000" y="1447800"/>
            <a:ext cx="3038975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29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0" y="21046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Election Systems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3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“At Large”</a:t>
            </a:r>
            <a:endParaRPr dirty="0"/>
          </a:p>
          <a:p>
            <a:pPr marL="514350" lvl="0" indent="-453390" algn="l" rtl="0">
              <a:spcBef>
                <a:spcPts val="700"/>
              </a:spcBef>
              <a:spcAft>
                <a:spcPts val="0"/>
              </a:spcAft>
              <a:buSzPts val="960"/>
              <a:buFont typeface="+mj-lt"/>
              <a:buAutoNum type="arabicPeriod"/>
            </a:pPr>
            <a:endParaRPr sz="1600" dirty="0">
              <a:solidFill>
                <a:srgbClr val="002060"/>
              </a:solidFill>
            </a:endParaRPr>
          </a:p>
          <a:p>
            <a:pPr marL="514350" lvl="0" indent="-514350" algn="l" rtl="0">
              <a:spcBef>
                <a:spcPts val="70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“From District” or “Residence” Districts</a:t>
            </a:r>
            <a:endParaRPr dirty="0"/>
          </a:p>
          <a:p>
            <a:pPr marL="514350" lvl="0" indent="-453390" algn="l" rtl="0">
              <a:spcBef>
                <a:spcPts val="700"/>
              </a:spcBef>
              <a:spcAft>
                <a:spcPts val="0"/>
              </a:spcAft>
              <a:buSzPts val="960"/>
              <a:buFont typeface="+mj-lt"/>
              <a:buAutoNum type="arabicPeriod"/>
            </a:pPr>
            <a:endParaRPr sz="1600" dirty="0">
              <a:solidFill>
                <a:srgbClr val="002060"/>
              </a:solidFill>
            </a:endParaRPr>
          </a:p>
          <a:p>
            <a:pPr marL="514350" lvl="0" indent="-514350" algn="l" rtl="0">
              <a:spcBef>
                <a:spcPts val="700"/>
              </a:spcBef>
              <a:spcAft>
                <a:spcPts val="0"/>
              </a:spcAft>
              <a:buSzPts val="1680"/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“By District”</a:t>
            </a:r>
            <a:endParaRPr dirty="0"/>
          </a:p>
          <a:p>
            <a:pPr marL="320040" lvl="0" indent="-213360" algn="l" rtl="0">
              <a:spcBef>
                <a:spcPts val="700"/>
              </a:spcBef>
              <a:spcAft>
                <a:spcPts val="0"/>
              </a:spcAft>
              <a:buSzPts val="1680"/>
              <a:buNone/>
            </a:pPr>
            <a:endParaRPr b="1" dirty="0">
              <a:solidFill>
                <a:srgbClr val="C13F3F"/>
              </a:solidFill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323198" y="5231674"/>
            <a:ext cx="4442850" cy="1015663"/>
          </a:xfrm>
          <a:prstGeom prst="rect">
            <a:avLst/>
          </a:prstGeom>
          <a:solidFill>
            <a:srgbClr val="D2DEEA"/>
          </a:solidFill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The California Voting Rights Act was written to specifically encourage by-district elections.</a:t>
            </a:r>
            <a:endParaRPr/>
          </a:p>
        </p:txBody>
      </p:sp>
      <p:cxnSp>
        <p:nvCxnSpPr>
          <p:cNvPr id="83" name="Google Shape;83;p2"/>
          <p:cNvCxnSpPr/>
          <p:nvPr/>
        </p:nvCxnSpPr>
        <p:spPr>
          <a:xfrm>
            <a:off x="3052500" y="1219200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2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0" y="355723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California Voting Rights Act (CVRA)</a:t>
            </a:r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578056" y="1701679"/>
            <a:ext cx="7987888" cy="431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Under the Federal Voting Rights Act (passed in 1965), a jurisdiction must fail 4 factual tests before it is in violation of the law.</a:t>
            </a:r>
            <a:endParaRPr sz="160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The California VRA makes it significantly easier for plaintiffs to force jurisdictions into “by-district” election systems by eliminating two of the US Supreme Court Gingles tests: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strike="sngStrike">
                <a:solidFill>
                  <a:srgbClr val="002060"/>
                </a:solidFill>
              </a:rPr>
              <a:t>Can the protected class constitute the majority of a district?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>
                <a:solidFill>
                  <a:srgbClr val="002060"/>
                </a:solidFill>
              </a:rPr>
              <a:t>Does the protected class vote as a bloc?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>
                <a:solidFill>
                  <a:srgbClr val="002060"/>
                </a:solidFill>
              </a:rPr>
              <a:t>Do the voters who are not in the protected class vote in a bloc to defeat the preferred candidates of the protected class?</a:t>
            </a:r>
            <a:endParaRPr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080"/>
              <a:buFont typeface="Noto Sans Symbols"/>
              <a:buChar char="❑"/>
            </a:pPr>
            <a:r>
              <a:rPr lang="en-US" sz="1800" strike="sngStrike">
                <a:solidFill>
                  <a:srgbClr val="002060"/>
                </a:solidFill>
              </a:rPr>
              <a:t>Do the “totality of circumstances” indicate race is a factor in elections?</a:t>
            </a:r>
            <a:endParaRPr sz="180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ts val="1200"/>
              <a:buFont typeface="Noto Sans Symbols"/>
              <a:buChar char="❑"/>
            </a:pPr>
            <a:r>
              <a:rPr lang="en-US" sz="2000">
                <a:solidFill>
                  <a:srgbClr val="002060"/>
                </a:solidFill>
              </a:rPr>
              <a:t>Liability is now determined only by the presence of racially polarized voting</a:t>
            </a:r>
            <a:endParaRPr>
              <a:solidFill>
                <a:srgbClr val="002060"/>
              </a:solidFill>
            </a:endParaRPr>
          </a:p>
        </p:txBody>
      </p:sp>
      <p:cxnSp>
        <p:nvCxnSpPr>
          <p:cNvPr id="91" name="Google Shape;91;p3"/>
          <p:cNvCxnSpPr/>
          <p:nvPr/>
        </p:nvCxnSpPr>
        <p:spPr>
          <a:xfrm>
            <a:off x="2971800" y="1371600"/>
            <a:ext cx="31152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3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CVRA Impact</a:t>
            </a:r>
            <a:endParaRPr/>
          </a:p>
        </p:txBody>
      </p:sp>
      <p:cxnSp>
        <p:nvCxnSpPr>
          <p:cNvPr id="98" name="Google Shape;98;p4"/>
          <p:cNvCxnSpPr/>
          <p:nvPr/>
        </p:nvCxnSpPr>
        <p:spPr>
          <a:xfrm>
            <a:off x="3022950" y="939229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457200" y="1156501"/>
            <a:ext cx="4387701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20040" lvl="0" indent="-320040" algn="l" rtl="0">
              <a:spcBef>
                <a:spcPts val="0"/>
              </a:spcBef>
              <a:spcAft>
                <a:spcPts val="0"/>
              </a:spcAft>
              <a:buSzPct val="59999"/>
              <a:buFont typeface="Noto Sans Symbols"/>
              <a:buChar char="❑"/>
            </a:pPr>
            <a:r>
              <a:rPr lang="en-US" sz="2200" dirty="0">
                <a:solidFill>
                  <a:srgbClr val="C13F3F"/>
                </a:solidFill>
              </a:rPr>
              <a:t>Switched (or in the process of switching) as a result of CVRA: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At least 240 school districts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34 Community College Districts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Over 165 cities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1 County Board of Supervisors</a:t>
            </a:r>
            <a:endParaRPr dirty="0"/>
          </a:p>
          <a:p>
            <a:pPr marL="64008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dirty="0">
                <a:solidFill>
                  <a:srgbClr val="002060"/>
                </a:solidFill>
              </a:rPr>
              <a:t>35 water and other special districts.</a:t>
            </a:r>
            <a:endParaRPr sz="1600" dirty="0">
              <a:solidFill>
                <a:srgbClr val="002060"/>
              </a:solidFill>
            </a:endParaRPr>
          </a:p>
          <a:p>
            <a:pPr marL="320040" lvl="0" indent="-320040" algn="l" rtl="0">
              <a:spcBef>
                <a:spcPts val="700"/>
              </a:spcBef>
              <a:spcAft>
                <a:spcPts val="0"/>
              </a:spcAft>
              <a:buSzPct val="59999"/>
              <a:buFont typeface="Noto Sans Symbols"/>
              <a:buChar char="❑"/>
            </a:pPr>
            <a:r>
              <a:rPr lang="en-US" sz="2200" dirty="0">
                <a:solidFill>
                  <a:srgbClr val="C13F3F"/>
                </a:solidFill>
              </a:rPr>
              <a:t>Cases So Far: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Palmdale, Santa Clara and Santa Monica went to trial on the merits. Palmdale and Santa Clara lost. Santa Monica is awaiting a decision.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Modesto and Palmdale each spent about $1.8 million on their defense (in addition to the attorney fee awards in those cases). </a:t>
            </a:r>
            <a:endParaRPr dirty="0"/>
          </a:p>
          <a:p>
            <a:pPr marL="640080" lvl="1" indent="-27432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60000"/>
              <a:buFont typeface="Noto Sans Symbols"/>
              <a:buChar char="❑"/>
            </a:pPr>
            <a:r>
              <a:rPr lang="en-US" sz="1800" dirty="0">
                <a:solidFill>
                  <a:srgbClr val="002060"/>
                </a:solidFill>
              </a:rPr>
              <a:t>Santa Monica has spent an estimated $7 million so far. Plaintiffs in Santa Monica requested $22 million in legal fees after the original trial.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4953000" y="1143000"/>
            <a:ext cx="39624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❑"/>
            </a:pPr>
            <a:r>
              <a:rPr lang="en-US" sz="220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Key settlements: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Palmdale: $4.7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Modesto: $3 million 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Highland: $1.3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Anaheim: $1.1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Whittier: $1 million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Santa Barbara: $600,000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Tulare Hospital: $500,000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Camarillo: $233,000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Compton Unified: $200,000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Madera Unified: about $170,000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Hanford Joint Union Schools: $118,000</a:t>
            </a:r>
            <a:endParaRPr/>
          </a:p>
          <a:p>
            <a:pPr marL="640080" marR="0" lvl="1" indent="-274339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ct val="59999"/>
              <a:buFont typeface="Noto Sans Symbols"/>
              <a:buChar char="❑"/>
            </a:pPr>
            <a:r>
              <a:rPr lang="en-US" sz="19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Merced City: $42,000</a:t>
            </a:r>
            <a:endParaRPr/>
          </a:p>
          <a:p>
            <a:pPr marL="320040" marR="0" lvl="0" indent="-320059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Noto Sans Symbols"/>
              <a:buChar char="❑"/>
            </a:pPr>
            <a:r>
              <a:rPr lang="en-US" sz="210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An estimated $16 million in total settlements and court awards so far.</a:t>
            </a:r>
            <a:endParaRPr sz="2900" b="0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4"/>
          <p:cNvSpPr txBox="1">
            <a:spLocks noGrp="1"/>
          </p:cNvSpPr>
          <p:nvPr>
            <p:ph type="dt" idx="10"/>
          </p:nvPr>
        </p:nvSpPr>
        <p:spPr>
          <a:xfrm>
            <a:off x="5867400" y="64166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3, 2022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0" y="81281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</a:pPr>
            <a:r>
              <a:rPr lang="en-US" b="1"/>
              <a:t>Districting Timeline</a:t>
            </a:r>
            <a:endParaRPr/>
          </a:p>
        </p:txBody>
      </p:sp>
      <p:graphicFrame>
        <p:nvGraphicFramePr>
          <p:cNvPr id="107" name="Google Shape;107;p5"/>
          <p:cNvGraphicFramePr/>
          <p:nvPr>
            <p:extLst>
              <p:ext uri="{D42A27DB-BD31-4B8C-83A1-F6EECF244321}">
                <p14:modId xmlns:p14="http://schemas.microsoft.com/office/powerpoint/2010/main" val="4106481484"/>
              </p:ext>
            </p:extLst>
          </p:nvPr>
        </p:nvGraphicFramePr>
        <p:xfrm>
          <a:off x="1079512" y="1249725"/>
          <a:ext cx="6984975" cy="3773950"/>
        </p:xfrm>
        <a:graphic>
          <a:graphicData uri="http://schemas.openxmlformats.org/drawingml/2006/table">
            <a:tbl>
              <a:tblPr firstRow="1" bandRow="1">
                <a:noFill/>
                <a:tableStyleId>{E53488D3-091D-491C-B968-13A999CD447F}</a:tableStyleId>
              </a:tblPr>
              <a:tblGrid>
                <a:gridCol w="2302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82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Step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Description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1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May 3,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Overview of Process, Outreach Preview, Communities of Interest; Community Feedback.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2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May 17, 2022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Map Drawing Criteria, Communities of Interest; Mapping Tools; Community Feedback.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Draft Maps Published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Garamond"/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May 24,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Draft Maps available for viewing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3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June 7, 2022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Hearing to look at the first round of draft maps, discuss and revise the draft maps, and to discuss the election sequence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June 21,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Hearing to look at the second round of draft maps, discuss and revise the draft maps, and to discuss the election sequence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.</a:t>
                      </a:r>
                      <a:endParaRPr lang="en-US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Public Hearing 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dirty="0">
                          <a:solidFill>
                            <a:schemeClr val="dk1"/>
                          </a:solidFill>
                          <a:latin typeface="Garamond"/>
                          <a:sym typeface="Garamond"/>
                        </a:rPr>
                        <a:t>July 5, 2022</a:t>
                      </a:r>
                      <a:endParaRPr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Introduce ordinance &amp; first reading to establish by-district elections. </a:t>
                      </a:r>
                      <a:endParaRPr lang="en-US"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2395251691"/>
                  </a:ext>
                </a:extLst>
              </a:tr>
            </a:tbl>
          </a:graphicData>
        </a:graphic>
      </p:graphicFrame>
      <p:sp>
        <p:nvSpPr>
          <p:cNvPr id="108" name="Google Shape;108;p5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3, 2022</a:t>
            </a:r>
            <a:endParaRPr/>
          </a:p>
        </p:txBody>
      </p:sp>
      <p:cxnSp>
        <p:nvCxnSpPr>
          <p:cNvPr id="109" name="Google Shape;109;p5"/>
          <p:cNvCxnSpPr/>
          <p:nvPr/>
        </p:nvCxnSpPr>
        <p:spPr>
          <a:xfrm>
            <a:off x="3095100" y="1040555"/>
            <a:ext cx="29538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body" idx="4294967295"/>
          </p:nvPr>
        </p:nvSpPr>
        <p:spPr>
          <a:xfrm>
            <a:off x="111576" y="1939924"/>
            <a:ext cx="2590800" cy="1413000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Equal Population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Federal</a:t>
            </a:r>
            <a:r>
              <a:rPr lang="en-US" sz="6400">
                <a:solidFill>
                  <a:srgbClr val="002060"/>
                </a:solidFill>
              </a:rPr>
              <a:t> </a:t>
            </a:r>
            <a:r>
              <a:rPr lang="en-US" sz="6400" b="1">
                <a:solidFill>
                  <a:srgbClr val="002060"/>
                </a:solidFill>
              </a:rPr>
              <a:t>Voting Rights Act</a:t>
            </a:r>
            <a:endParaRPr sz="64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6400" b="1">
                <a:solidFill>
                  <a:srgbClr val="002060"/>
                </a:solidFill>
              </a:rPr>
              <a:t>No Racial Gerrymandering</a:t>
            </a:r>
            <a:endParaRPr sz="640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2400"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4294967295"/>
          </p:nvPr>
        </p:nvSpPr>
        <p:spPr>
          <a:xfrm>
            <a:off x="6025200" y="1910453"/>
            <a:ext cx="3007200" cy="426482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1600" b="1">
                <a:solidFill>
                  <a:srgbClr val="002060"/>
                </a:solidFill>
              </a:rPr>
              <a:t>Respect voters’ choices / continuity in office</a:t>
            </a:r>
            <a:endParaRPr sz="16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1600" b="1">
                <a:solidFill>
                  <a:srgbClr val="002060"/>
                </a:solidFill>
              </a:rPr>
              <a:t>Future population growth</a:t>
            </a:r>
            <a:endParaRPr sz="1600">
              <a:solidFill>
                <a:srgbClr val="002060"/>
              </a:solidFill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111576" y="1295400"/>
            <a:ext cx="2590800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1. Federal Laws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p7"/>
          <p:cNvSpPr txBox="1"/>
          <p:nvPr/>
        </p:nvSpPr>
        <p:spPr>
          <a:xfrm>
            <a:off x="2842875" y="1295403"/>
            <a:ext cx="3038321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2. California Criteria for </a:t>
            </a:r>
            <a:b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Cities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2842196" y="1935300"/>
            <a:ext cx="3039000" cy="4264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Geographically contiguous</a:t>
            </a:r>
            <a:endParaRPr sz="160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Undivided neighborhoods and “communities of interest”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(Socio-economic geographic areas that should be kept together)</a:t>
            </a:r>
            <a:endParaRPr sz="1450" b="0" i="0" u="none" strike="noStrike" cap="non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Easily identifiable boundaries</a:t>
            </a:r>
            <a:endParaRPr sz="160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120"/>
              <a:buFont typeface="Twentieth Century"/>
              <a:buAutoNum type="arabicPeriod"/>
            </a:pPr>
            <a:r>
              <a:rPr lang="en-US" sz="16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Compact</a:t>
            </a:r>
            <a: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1800" b="1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45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(Do not bypass one group of people to get to a more distant group of people)</a:t>
            </a:r>
            <a:endParaRPr sz="1450" b="0" i="0" u="none" strike="noStrike" cap="none">
              <a:solidFill>
                <a:srgbClr val="00206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342900" marR="0" lvl="0" indent="-30289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30"/>
              <a:buFont typeface="Twentieth Century"/>
              <a:buNone/>
            </a:pPr>
            <a:endParaRPr sz="900" b="1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600" b="1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</a:t>
            </a:r>
            <a:endParaRPr sz="1600" b="1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</a:pPr>
            <a:r>
              <a:rPr lang="en-US" sz="1450" b="0" i="0" u="none" strike="noStrike" cap="none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450" b="0" i="0" u="none" strike="noStrike" cap="none">
              <a:solidFill>
                <a:srgbClr val="C1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6022937" y="1295403"/>
            <a:ext cx="3007200" cy="639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3. Other Traditional Redistricting Principles</a:t>
            </a: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9" name="Google Shape;129;p7"/>
          <p:cNvCxnSpPr/>
          <p:nvPr/>
        </p:nvCxnSpPr>
        <p:spPr>
          <a:xfrm>
            <a:off x="3052500" y="1014075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0" y="101209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Garamond"/>
              <a:buNone/>
            </a:pPr>
            <a:r>
              <a:rPr lang="en-US" sz="4000" b="1"/>
              <a:t>Redistricting Rules and Goals</a:t>
            </a:r>
            <a:endParaRPr sz="4000" b="1"/>
          </a:p>
        </p:txBody>
      </p:sp>
      <p:sp>
        <p:nvSpPr>
          <p:cNvPr id="131" name="Google Shape;131;p7"/>
          <p:cNvSpPr txBox="1">
            <a:spLocks noGrp="1"/>
          </p:cNvSpPr>
          <p:nvPr>
            <p:ph type="dt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2060"/>
                </a:solidFill>
              </a:rPr>
              <a:t>May 3, 2022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57" y="4028577"/>
            <a:ext cx="2572735" cy="170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F4B0472-4A07-457F-B7DE-F275FBE7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Demographics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CA9024-B1FF-4046-AF62-745C7E41CF8E}"/>
              </a:ext>
            </a:extLst>
          </p:cNvPr>
          <p:cNvSpPr txBox="1"/>
          <p:nvPr/>
        </p:nvSpPr>
        <p:spPr>
          <a:xfrm>
            <a:off x="85344" y="1874520"/>
            <a:ext cx="220979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The courts view Citizen Voting Age Population data as the best available measure of “eligible voters.”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If La Palma adopts 5 districts (&amp; rotating mayor), each should have 3,120 residents.</a:t>
            </a:r>
          </a:p>
          <a:p>
            <a:pPr algn="ctr"/>
            <a:endParaRPr lang="en-US" sz="1600" b="1" dirty="0">
              <a:latin typeface="Garamond" panose="02020404030301010803" pitchFamily="18" charset="0"/>
            </a:endParaRPr>
          </a:p>
          <a:p>
            <a:pPr algn="ctr"/>
            <a:r>
              <a:rPr lang="en-US" sz="1600" b="1" dirty="0">
                <a:latin typeface="Garamond" panose="02020404030301010803" pitchFamily="18" charset="0"/>
              </a:rPr>
              <a:t>If La Palma adopts 4 districts (&amp; citywide mayor), each should have 3,900 residents.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934EF51-A868-4DD9-AA8F-D5B08A577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399" y="1590675"/>
          <a:ext cx="6489535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2648039" imgH="1838404" progId="Excel.Sheet.12">
                  <p:embed/>
                </p:oleObj>
              </mc:Choice>
              <mc:Fallback>
                <p:oleObj name="Worksheet" r:id="rId4" imgW="2648039" imgH="1838404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C934EF51-A868-4DD9-AA8F-D5B08A577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399" y="1590675"/>
                        <a:ext cx="6489535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3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89318"/>
            <a:ext cx="1858474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Demographic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756118"/>
            <a:ext cx="213359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aramond" panose="02020404030301010803" pitchFamily="18" charset="0"/>
              </a:rPr>
              <a:t>These additional demographic data can be used to identify “communities of interest” in the districting process.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7D6CD6EA-61CE-44F8-98FD-8BF18ABB5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8012" y="381000"/>
          <a:ext cx="6254044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4" imgW="5276939" imgH="5400675" progId="Excel.Sheet.12">
                  <p:embed/>
                </p:oleObj>
              </mc:Choice>
              <mc:Fallback>
                <p:oleObj name="Worksheet" r:id="rId4" imgW="5276939" imgH="5400675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7D6CD6EA-61CE-44F8-98FD-8BF18ABB5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8012" y="381000"/>
                        <a:ext cx="6254044" cy="6400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7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F33A86-5FBD-4BE1-B669-C60AEBFD5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6263" y="1218232"/>
            <a:ext cx="5457052" cy="55288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3, 2022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13448" cy="990600"/>
          </a:xfrm>
        </p:spPr>
        <p:txBody>
          <a:bodyPr/>
          <a:lstStyle/>
          <a:p>
            <a:r>
              <a:rPr lang="en-US" dirty="0"/>
              <a:t>Latino Population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695" y="2255535"/>
            <a:ext cx="37338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Latinos are slightly concentrated around Houston Ave.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 large pink blocks have few people.</a:t>
            </a:r>
          </a:p>
        </p:txBody>
      </p:sp>
    </p:spTree>
    <p:extLst>
      <p:ext uri="{BB962C8B-B14F-4D97-AF65-F5344CB8AC3E}">
        <p14:creationId xmlns:p14="http://schemas.microsoft.com/office/powerpoint/2010/main" val="30008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1062</Words>
  <Application>Microsoft Office PowerPoint</Application>
  <PresentationFormat>On-screen Show (4:3)</PresentationFormat>
  <Paragraphs>171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Garamond</vt:lpstr>
      <vt:lpstr>Twentieth Century</vt:lpstr>
      <vt:lpstr>Arial</vt:lpstr>
      <vt:lpstr>Noto Sans Symbols</vt:lpstr>
      <vt:lpstr>Tw Cen MT</vt:lpstr>
      <vt:lpstr>EB Garamond</vt:lpstr>
      <vt:lpstr>Open Sans</vt:lpstr>
      <vt:lpstr>Calibri</vt:lpstr>
      <vt:lpstr>Median</vt:lpstr>
      <vt:lpstr>Worksheet</vt:lpstr>
      <vt:lpstr>City of La Palma Introduction to Districting</vt:lpstr>
      <vt:lpstr>Election Systems</vt:lpstr>
      <vt:lpstr>California Voting Rights Act (CVRA)</vt:lpstr>
      <vt:lpstr>CVRA Impact</vt:lpstr>
      <vt:lpstr>Districting Timeline</vt:lpstr>
      <vt:lpstr>Redistricting Rules and Goals</vt:lpstr>
      <vt:lpstr>Key Demographics</vt:lpstr>
      <vt:lpstr>Demographic Summary</vt:lpstr>
      <vt:lpstr>Latino Population</vt:lpstr>
      <vt:lpstr>Asian Population</vt:lpstr>
      <vt:lpstr>Defining Neighborhoods</vt:lpstr>
      <vt:lpstr>Beyond Neighborhoods: Defining Communities of Interest</vt:lpstr>
      <vt:lpstr>Public Mapping and Map Review Tools</vt:lpstr>
      <vt:lpstr>Simple Map Drawing Tool</vt:lpstr>
      <vt:lpstr>Dave’s Redistricting App (DRA)</vt:lpstr>
      <vt:lpstr>Public Hearing &amp; Discussion</vt:lpstr>
      <vt:lpstr>Share Your Thoughts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Dublin Introduction to Districting</dc:title>
  <dc:creator>Douglas Johnson</dc:creator>
  <cp:lastModifiedBy>Presentation</cp:lastModifiedBy>
  <cp:revision>23</cp:revision>
  <dcterms:created xsi:type="dcterms:W3CDTF">2011-05-19T00:29:13Z</dcterms:created>
  <dcterms:modified xsi:type="dcterms:W3CDTF">2022-05-03T23:42:12Z</dcterms:modified>
</cp:coreProperties>
</file>